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80"/>
  </p:notesMasterIdLst>
  <p:sldIdLst>
    <p:sldId id="256" r:id="rId7"/>
    <p:sldId id="559" r:id="rId8"/>
    <p:sldId id="599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24" r:id="rId26"/>
    <p:sldId id="617" r:id="rId27"/>
    <p:sldId id="618" r:id="rId28"/>
    <p:sldId id="619" r:id="rId29"/>
    <p:sldId id="620" r:id="rId30"/>
    <p:sldId id="621" r:id="rId31"/>
    <p:sldId id="623" r:id="rId32"/>
    <p:sldId id="622" r:id="rId33"/>
    <p:sldId id="653" r:id="rId34"/>
    <p:sldId id="584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8" r:id="rId43"/>
    <p:sldId id="585" r:id="rId44"/>
    <p:sldId id="586" r:id="rId45"/>
    <p:sldId id="587" r:id="rId46"/>
    <p:sldId id="588" r:id="rId47"/>
    <p:sldId id="589" r:id="rId48"/>
    <p:sldId id="580" r:id="rId49"/>
    <p:sldId id="581" r:id="rId50"/>
    <p:sldId id="582" r:id="rId51"/>
    <p:sldId id="583" r:id="rId52"/>
    <p:sldId id="625" r:id="rId53"/>
    <p:sldId id="626" r:id="rId54"/>
    <p:sldId id="627" r:id="rId55"/>
    <p:sldId id="628" r:id="rId56"/>
    <p:sldId id="629" r:id="rId57"/>
    <p:sldId id="630" r:id="rId58"/>
    <p:sldId id="631" r:id="rId59"/>
    <p:sldId id="632" r:id="rId60"/>
    <p:sldId id="633" r:id="rId61"/>
    <p:sldId id="634" r:id="rId62"/>
    <p:sldId id="635" r:id="rId63"/>
    <p:sldId id="636" r:id="rId64"/>
    <p:sldId id="637" r:id="rId65"/>
    <p:sldId id="638" r:id="rId66"/>
    <p:sldId id="639" r:id="rId67"/>
    <p:sldId id="640" r:id="rId68"/>
    <p:sldId id="641" r:id="rId69"/>
    <p:sldId id="642" r:id="rId70"/>
    <p:sldId id="643" r:id="rId71"/>
    <p:sldId id="644" r:id="rId72"/>
    <p:sldId id="648" r:id="rId73"/>
    <p:sldId id="645" r:id="rId74"/>
    <p:sldId id="646" r:id="rId75"/>
    <p:sldId id="647" r:id="rId76"/>
    <p:sldId id="650" r:id="rId77"/>
    <p:sldId id="651" r:id="rId78"/>
    <p:sldId id="652" r:id="rId7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4" autoAdjust="0"/>
    <p:restoredTop sz="99847" autoAdjust="0"/>
  </p:normalViewPr>
  <p:slideViewPr>
    <p:cSldViewPr>
      <p:cViewPr>
        <p:scale>
          <a:sx n="112" d="100"/>
          <a:sy n="112" d="100"/>
        </p:scale>
        <p:origin x="-208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BAA9-B475-F440-84C5-D734282259D5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0F6C-5751-694C-8242-406DE1C7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DCCB15-10DD-1440-B61F-F32EF9B75C6E}" type="slidenum">
              <a:rPr lang="en-CA">
                <a:solidFill>
                  <a:prstClr val="black"/>
                </a:solidFill>
              </a:rPr>
              <a:pPr eaLnBrk="1" hangingPunct="1"/>
              <a:t>30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BCC954-18FC-8749-B31A-936F0957948E}" type="slidenum">
              <a:rPr lang="en-CA">
                <a:solidFill>
                  <a:prstClr val="black"/>
                </a:solidFill>
              </a:rPr>
              <a:pPr eaLnBrk="1" hangingPunct="1"/>
              <a:t>46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FCA7FC-8106-9F46-B341-FD4A5FD2D335}" type="slidenum">
              <a:rPr lang="en-CA"/>
              <a:pPr eaLnBrk="1" hangingPunct="1"/>
              <a:t>54</a:t>
            </a:fld>
            <a:endParaRPr lang="en-CA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99ED945-CD3A-D648-AED4-C0156D795098}" type="slidenum">
              <a:rPr lang="en-CA"/>
              <a:pPr eaLnBrk="1" hangingPunct="1"/>
              <a:t>61</a:t>
            </a:fld>
            <a:endParaRPr lang="en-CA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85D43B-5C68-A24A-80AF-F0EB4E16031B}" type="slidenum">
              <a:rPr lang="en-CA">
                <a:solidFill>
                  <a:prstClr val="black"/>
                </a:solidFill>
              </a:rPr>
              <a:pPr eaLnBrk="1" hangingPunct="1"/>
              <a:t>31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77B29E-45F4-0D4D-A7C9-761CFB78F0BB}" type="slidenum">
              <a:rPr lang="en-CA">
                <a:solidFill>
                  <a:prstClr val="black"/>
                </a:solidFill>
              </a:rPr>
              <a:pPr eaLnBrk="1" hangingPunct="1"/>
              <a:t>32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BDEBEC1-CE78-5C44-8890-242A5FB9849D}" type="slidenum">
              <a:rPr lang="en-CA">
                <a:solidFill>
                  <a:prstClr val="black"/>
                </a:solidFill>
              </a:rPr>
              <a:pPr eaLnBrk="1" hangingPunct="1"/>
              <a:t>33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6B27BF-B223-884C-A659-2F74B1BCCBE7}" type="slidenum">
              <a:rPr lang="en-CA">
                <a:solidFill>
                  <a:prstClr val="black"/>
                </a:solidFill>
              </a:rPr>
              <a:pPr eaLnBrk="1" hangingPunct="1"/>
              <a:t>34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1BE27E-80D7-CF4C-8845-04B85504725B}" type="slidenum">
              <a:rPr lang="en-CA">
                <a:solidFill>
                  <a:prstClr val="black"/>
                </a:solidFill>
              </a:rPr>
              <a:pPr eaLnBrk="1" hangingPunct="1"/>
              <a:t>35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78064F-93BC-4D47-9365-B809933EC826}" type="slidenum">
              <a:rPr lang="en-CA">
                <a:solidFill>
                  <a:prstClr val="black"/>
                </a:solidFill>
              </a:rPr>
              <a:pPr eaLnBrk="1" hangingPunct="1"/>
              <a:t>36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F1CB72-65C4-3B46-A38C-9AAF47ECA5F6}" type="slidenum">
              <a:rPr lang="en-CA">
                <a:solidFill>
                  <a:prstClr val="black"/>
                </a:solidFill>
              </a:rPr>
              <a:pPr eaLnBrk="1" hangingPunct="1"/>
              <a:t>38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D24C1C-7A54-094F-BD8D-CDA1E56096C0}" type="slidenum">
              <a:rPr lang="en-CA">
                <a:solidFill>
                  <a:prstClr val="black"/>
                </a:solidFill>
              </a:rPr>
              <a:pPr eaLnBrk="1" hangingPunct="1"/>
              <a:t>41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w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13513"/>
            <a:ext cx="2971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</a:rPr>
              <a:t>Copyright © 2012 Pearson Education, Inc.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6" descr="0132576252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79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0" y="6513513"/>
            <a:ext cx="2971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</a:rPr>
              <a:t>Copyright © 2012 Pearson Education, Inc.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6" descr="0132576252_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79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97379-9416-444F-A533-A487CEB50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1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14476-4195-514D-8E6E-D8DAA1FB2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0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C7C5B-0A88-D24D-91F6-F1594E5211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65EF-4029-AC40-B461-77A1A95A4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0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147C1-B46E-D14C-89B4-157F1F5C3B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1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B2D58-150A-4245-B9DD-10DE297AA1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70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C2C00-F442-1440-AE31-63E7C5DDF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7547A-34D5-EB4C-9731-5D3F9B19E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5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93844-09B1-DB40-8A69-372CB85A46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7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D996F-B3D0-3A4F-86EB-AD2C68FDFB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5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CBD9E-E8EB-E445-927B-69F770C73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13513"/>
            <a:ext cx="2971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</a:rPr>
              <a:t>Copyright © 2012 Pearson Education, Inc.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6" descr="0132576252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79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0" y="6513513"/>
            <a:ext cx="2971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charset="0"/>
              </a:rPr>
              <a:t>Copyright © 2012 Pearson Education, Inc.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 descr="0132576252_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79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97379-9416-444F-A533-A487CEB50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14476-4195-514D-8E6E-D8DAA1FB2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2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C7C5B-0A88-D24D-91F6-F1594E5211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0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65EF-4029-AC40-B461-77A1A95A4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2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147C1-B46E-D14C-89B4-157F1F5C3B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5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B2D58-150A-4245-B9DD-10DE297AA1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9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C2C00-F442-1440-AE31-63E7C5DDF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7547A-34D5-EB4C-9731-5D3F9B19E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1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93844-09B1-DB40-8A69-372CB85A46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D996F-B3D0-3A4F-86EB-AD2C68FDFB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2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CBD9E-E8EB-E445-927B-69F770C73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29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13513"/>
            <a:ext cx="2971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</a:rPr>
              <a:t>Copyright © 2012 Pearson Education, Inc.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6" descr="0132576252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79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0" y="6513513"/>
            <a:ext cx="2971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</a:rPr>
              <a:t>Copyright © 2012 Pearson Education, Inc.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6" descr="0132576252_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79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97379-9416-444F-A533-A487CEB50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65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14476-4195-514D-8E6E-D8DAA1FB2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C7C5B-0A88-D24D-91F6-F1594E5211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65EF-4029-AC40-B461-77A1A95A4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147C1-B46E-D14C-89B4-157F1F5C3B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9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B2D58-150A-4245-B9DD-10DE297AA1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0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C2C00-F442-1440-AE31-63E7C5DDF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99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7547A-34D5-EB4C-9731-5D3F9B19E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1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93844-09B1-DB40-8A69-372CB85A46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15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D996F-B3D0-3A4F-86EB-AD2C68FDFB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13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CBD9E-E8EB-E445-927B-69F770C73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1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7763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Copyright © 2014 Pearson Education, Inc. Publishing as Pearson Addison-Wesley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flipH="1">
            <a:off x="0" y="1524000"/>
            <a:ext cx="9144000" cy="152400"/>
          </a:xfrm>
          <a:prstGeom prst="homePlate">
            <a:avLst>
              <a:gd name="adj" fmla="val 0"/>
            </a:avLst>
          </a:prstGeom>
          <a:solidFill>
            <a:srgbClr val="CC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4" descr="Pearson-logo_AW-imprint_black-text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14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45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BCC86748-20E3-B24F-85C6-2CF100458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5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6201148-3947-AE41-AAA0-A6CAE2001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A9C5803-0DB6-2241-8D19-32778396D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9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46EB86A7-52A7-B042-AC0F-3191C12329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64D6967D-2C11-8844-A7CE-4036827A36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C84ABCD4-0212-5347-A5EC-D781923D9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F36706B-5568-E14C-93DB-BDBDD8E5C3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D2BE223-1290-0344-A7EB-6432433CF4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4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8D4E85B-C125-3E49-AF3B-6D6AFF09E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0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28C2AED-32F8-0044-B3D2-AA6E30D1D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6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96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537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870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84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456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613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547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649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637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40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16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BDEB9A-CE06-6246-B6EE-0F092DE5FC4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BDEB9A-CE06-6246-B6EE-0F092DE5FC4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BDEB9A-CE06-6246-B6EE-0F092DE5FC4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flipH="1">
            <a:off x="0" y="-76200"/>
            <a:ext cx="9144000" cy="21336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33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1-</a:t>
            </a:r>
            <a:fld id="{AC0D3CA3-0140-EE40-B612-B642F78B07E6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4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14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enable / disable a virtual joystick?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agk::SetVirtualJoystickActive</a:t>
            </a:r>
            <a:endParaRPr lang="en-US">
              <a:latin typeface="Times New Roman" charset="0"/>
              <a:cs typeface="Arial" charset="0"/>
            </a:endParaRPr>
          </a:p>
          <a:p>
            <a:pPr lvl="1"/>
            <a:r>
              <a:rPr lang="en-US">
                <a:latin typeface="Times New Roman" charset="0"/>
                <a:cs typeface="Arial" charset="0"/>
              </a:rPr>
              <a:t>Passing the following arguments: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index number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A value indicating if the virtual joystick is to be active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0 will set the virtual joystick as inactive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1 will activate the inactive virtual joystick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agk::SetVirtualButtonActive(1,0);// disable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agk::SetVirtualButtonActive(1,1);// enable</a:t>
            </a:r>
          </a:p>
        </p:txBody>
      </p:sp>
    </p:spTree>
    <p:extLst>
      <p:ext uri="{BB962C8B-B14F-4D97-AF65-F5344CB8AC3E}">
        <p14:creationId xmlns:p14="http://schemas.microsoft.com/office/powerpoint/2010/main" val="396985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hide or show a virtual joystick?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agk::SetVirtualJoystickVisible</a:t>
            </a:r>
            <a:endParaRPr lang="en-US">
              <a:latin typeface="Times New Roman" charset="0"/>
              <a:cs typeface="Arial" charset="0"/>
            </a:endParaRPr>
          </a:p>
          <a:p>
            <a:pPr lvl="1"/>
            <a:r>
              <a:rPr lang="en-US">
                <a:latin typeface="Times New Roman" charset="0"/>
                <a:cs typeface="Arial" charset="0"/>
              </a:rPr>
              <a:t>Passing the following arguments: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index number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A value indicating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visibility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0 will hide the virtual joystick (but it remains active)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1 will show the previously hidden virtual joystick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agk::SetVirtualJoystickVisible(1,0);// hide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agk::SetVirtualJoystickVisible(1,1);// show</a:t>
            </a:r>
          </a:p>
        </p:txBody>
      </p:sp>
    </p:spTree>
    <p:extLst>
      <p:ext uri="{BB962C8B-B14F-4D97-AF65-F5344CB8AC3E}">
        <p14:creationId xmlns:p14="http://schemas.microsoft.com/office/powerpoint/2010/main" val="289348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change a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images?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Make sure the images you want to use are located in the </a:t>
            </a:r>
            <a:r>
              <a:rPr lang="en-US" i="1">
                <a:latin typeface="Times New Roman" charset="0"/>
                <a:cs typeface="Arial" charset="0"/>
              </a:rPr>
              <a:t>My Documents </a:t>
            </a:r>
            <a:r>
              <a:rPr lang="en-US" i="1">
                <a:latin typeface="Times New Roman" charset="0"/>
                <a:cs typeface="Arial" charset="0"/>
                <a:sym typeface="Wingdings" charset="0"/>
              </a:rPr>
              <a:t></a:t>
            </a:r>
            <a:r>
              <a:rPr lang="en-US">
                <a:latin typeface="Times New Roman" charset="0"/>
                <a:cs typeface="Arial" charset="0"/>
              </a:rPr>
              <a:t> </a:t>
            </a:r>
            <a:r>
              <a:rPr lang="en-US" i="1">
                <a:latin typeface="Times New Roman" charset="0"/>
                <a:cs typeface="Arial" charset="0"/>
              </a:rPr>
              <a:t>AGK </a:t>
            </a:r>
            <a:r>
              <a:rPr lang="en-US">
                <a:latin typeface="Times New Roman" charset="0"/>
                <a:cs typeface="Arial" charset="0"/>
                <a:sym typeface="Wingdings" charset="0"/>
              </a:rPr>
              <a:t> </a:t>
            </a:r>
            <a:r>
              <a:rPr lang="en-US" i="1">
                <a:latin typeface="Times New Roman" charset="0"/>
                <a:cs typeface="Arial" charset="0"/>
              </a:rPr>
              <a:t>template </a:t>
            </a:r>
            <a:r>
              <a:rPr lang="en-US">
                <a:latin typeface="Times New Roman" charset="0"/>
                <a:cs typeface="Arial" charset="0"/>
              </a:rPr>
              <a:t>folder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Load the new images and then call the following functions to apply the changes:</a:t>
            </a:r>
          </a:p>
          <a:p>
            <a:pPr lvl="2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agk::SetVirtualJoystickImageOuter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Pass the index number of the virtual joystick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Pass the index number of the virtual joystick</a:t>
            </a:r>
            <a:r>
              <a:rPr lang="ja-JP" altLang="en-US">
                <a:latin typeface="Times New Roman" charset="0"/>
                <a:ea typeface="ＭＳ Ｐゴシック" charset="0"/>
                <a:cs typeface="Courier New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s outer image</a:t>
            </a:r>
          </a:p>
          <a:p>
            <a:pPr lvl="2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agk::SetVirtualJoystickImageInner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Pass the index number of the virtual joystick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Pass the index number of the virtual joystick</a:t>
            </a:r>
            <a:r>
              <a:rPr lang="ja-JP" altLang="en-US">
                <a:latin typeface="Times New Roman" charset="0"/>
                <a:ea typeface="ＭＳ Ｐゴシック" charset="0"/>
                <a:cs typeface="Courier New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s inner image</a:t>
            </a:r>
          </a:p>
        </p:txBody>
      </p:sp>
    </p:spTree>
    <p:extLst>
      <p:ext uri="{BB962C8B-B14F-4D97-AF65-F5344CB8AC3E}">
        <p14:creationId xmlns:p14="http://schemas.microsoft.com/office/powerpoint/2010/main" val="168076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Times New Roman" charset="0"/>
                <a:cs typeface="Arial" charset="0"/>
              </a:rPr>
              <a:t>Here is a summary of the steps you must take to change a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images: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Load the new inner and outer joystick images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Set 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new outer image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Set 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new inner image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594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524000" y="4365625"/>
            <a:ext cx="6096000" cy="18224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7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delete an existing virtual joystick?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Determine if the virtual joystick exists and delete it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First, 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agk::GetVirtualJoystickExists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Passing the index number of the joystick you want to check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Returns 1 if the joystick exists or 0 if it does not exist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Then 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agk::DeleteVirtualJoystick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Passing the index number of the joystick you want to delete</a:t>
            </a:r>
          </a:p>
          <a:p>
            <a:pPr lvl="2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For example: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181600"/>
            <a:ext cx="4343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400300" y="5105400"/>
            <a:ext cx="4343400" cy="12525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Times New Roman" charset="0"/>
                <a:cs typeface="Arial" charset="0"/>
              </a:rPr>
              <a:t>What is a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dead zone?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Area around the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center that affects the distance you have to move the joystick before it registers input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How do you change a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the dead zone?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agk::SetVirtualJoystickDeadZone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Passing 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index number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A floating-point value between 0 and 1for the dead zone</a:t>
            </a:r>
          </a:p>
          <a:p>
            <a:pPr lvl="4"/>
            <a:r>
              <a:rPr lang="en-US">
                <a:latin typeface="Times New Roman" charset="0"/>
                <a:cs typeface="Arial" charset="0"/>
              </a:rPr>
              <a:t>A value of 0 would be very sensitive</a:t>
            </a:r>
          </a:p>
          <a:p>
            <a:pPr lvl="4"/>
            <a:r>
              <a:rPr lang="en-US">
                <a:latin typeface="Times New Roman" charset="0"/>
                <a:cs typeface="Arial" charset="0"/>
              </a:rPr>
              <a:t>A value of 1 would totally disable the joystick</a:t>
            </a:r>
          </a:p>
          <a:p>
            <a:pPr lvl="4"/>
            <a:r>
              <a:rPr lang="en-US">
                <a:latin typeface="Times New Roman" charset="0"/>
                <a:cs typeface="Arial" charset="0"/>
              </a:rPr>
              <a:t>The default value is 0.15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4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agk::SetVirtualJoystickDeadZone(1,0.25);</a:t>
            </a:r>
          </a:p>
          <a:p>
            <a:pPr lvl="2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>
                <a:latin typeface="Times New Roman" charset="0"/>
                <a:cs typeface="Arial" charset="0"/>
              </a:rPr>
              <a:t>How do you get a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input?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For the </a:t>
            </a:r>
            <a:r>
              <a:rPr lang="en-US" i="1">
                <a:latin typeface="Times New Roman" charset="0"/>
                <a:cs typeface="Arial" charset="0"/>
              </a:rPr>
              <a:t>X</a:t>
            </a:r>
            <a:r>
              <a:rPr lang="en-US">
                <a:latin typeface="Times New Roman" charset="0"/>
                <a:cs typeface="Arial" charset="0"/>
              </a:rPr>
              <a:t>-axis, 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agk::GetVirtualJoystickX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For the </a:t>
            </a:r>
            <a:r>
              <a:rPr lang="en-US" i="1">
                <a:latin typeface="Times New Roman" charset="0"/>
                <a:cs typeface="Arial" charset="0"/>
              </a:rPr>
              <a:t>Y</a:t>
            </a:r>
            <a:r>
              <a:rPr lang="en-US">
                <a:latin typeface="Times New Roman" charset="0"/>
                <a:cs typeface="Arial" charset="0"/>
              </a:rPr>
              <a:t>-axis, 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agk::GetVirtualJoystickY</a:t>
            </a:r>
          </a:p>
          <a:p>
            <a:pPr lvl="2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What parameters do these functions accept?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The virtual joystick</a:t>
            </a:r>
            <a:r>
              <a:rPr lang="ja-JP" altLang="en-US">
                <a:latin typeface="Times New Roman" charset="0"/>
                <a:ea typeface="ＭＳ Ｐゴシック" charset="0"/>
                <a:cs typeface="Courier New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s index number</a:t>
            </a:r>
          </a:p>
          <a:p>
            <a:pPr lvl="2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What values do these functions return?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A floating-point value from -1.0 to 1.0 or 0 if not moving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What causes the return values to be different?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Positive values are returned when moving down or right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Negative values are returned when moving up or left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A value of zero is returned if the joystick is in the dead zone</a:t>
            </a:r>
          </a:p>
          <a:p>
            <a:pPr lvl="3">
              <a:buFontTx/>
              <a:buNone/>
            </a:pPr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2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14400"/>
            <a:ext cx="5473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3213"/>
            <a:ext cx="8610600" cy="992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Program 8-5 (</a:t>
            </a: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VirtualJoystick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  <a:cs typeface="Arial"/>
              </a:rPr>
              <a:t>part 1/2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084" name="Rectangle 16"/>
          <p:cNvSpPr>
            <a:spLocks noChangeArrowheads="1"/>
          </p:cNvSpPr>
          <p:nvPr/>
        </p:nvSpPr>
        <p:spPr bwMode="auto">
          <a:xfrm>
            <a:off x="2209800" y="2971800"/>
            <a:ext cx="2667000" cy="3810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6085" name="Rectangle 16"/>
          <p:cNvSpPr>
            <a:spLocks noChangeArrowheads="1"/>
          </p:cNvSpPr>
          <p:nvPr/>
        </p:nvSpPr>
        <p:spPr bwMode="auto">
          <a:xfrm>
            <a:off x="2441575" y="5257800"/>
            <a:ext cx="4572000" cy="10668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2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92250"/>
            <a:ext cx="54737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3213"/>
            <a:ext cx="8610600" cy="992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Program 8-5 (</a:t>
            </a: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VirtualJoystick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i="1" kern="0" dirty="0" smtClean="0">
                <a:solidFill>
                  <a:srgbClr val="000000"/>
                </a:solidFill>
                <a:latin typeface="Arial"/>
                <a:cs typeface="Arial"/>
              </a:rPr>
              <a:t>part 2/2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108" name="Rectangle 16"/>
          <p:cNvSpPr>
            <a:spLocks noChangeArrowheads="1"/>
          </p:cNvSpPr>
          <p:nvPr/>
        </p:nvSpPr>
        <p:spPr bwMode="auto">
          <a:xfrm>
            <a:off x="2449513" y="2057400"/>
            <a:ext cx="4408487" cy="5334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9" name="Rectangle 16"/>
          <p:cNvSpPr>
            <a:spLocks noChangeArrowheads="1"/>
          </p:cNvSpPr>
          <p:nvPr/>
        </p:nvSpPr>
        <p:spPr bwMode="auto">
          <a:xfrm>
            <a:off x="2441575" y="3276600"/>
            <a:ext cx="4416425" cy="10668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0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144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4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 Mar 25-27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April 1-3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 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8-10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April 15-17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1 Due – April 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5) More AI: search, heuristics, optimization, decision trees, supervised/unsupervised learning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22-24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Game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API and/or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vent-oriented programming, model view controller, map reduce filter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29, May 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lang="en-US" sz="1400" dirty="0" err="1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SQLite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 6-8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13-15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2 Due May 15</a:t>
            </a:r>
            <a:endParaRPr lang="en-US" sz="14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How to download an API and learn how to use functions in that API, Windows Foundation Classes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20-22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Designing and implementing a simple game in C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 May 27-29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Selected topics – Gesture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recognition 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Network Programming &amp; TCP/IP, OSC June 3-5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Working on student projects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10-12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project presentations Project 3/Final Project Due June 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4191000" cy="1905000"/>
          </a:xfrm>
        </p:spPr>
        <p:txBody>
          <a:bodyPr/>
          <a:lstStyle/>
          <a:p>
            <a:r>
              <a:rPr lang="en-US" dirty="0" smtClean="0"/>
              <a:t>Class Exercise: </a:t>
            </a:r>
            <a:r>
              <a:rPr lang="en-US" dirty="0" err="1" smtClean="0"/>
              <a:t>VirtualJoystick</a:t>
            </a:r>
            <a:r>
              <a:rPr lang="en-US" dirty="0" smtClean="0"/>
              <a:t> folder in Google Drive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-76200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// This program demonstrates a virtual joystick</a:t>
            </a:r>
            <a:r>
              <a:rPr lang="en-US" sz="1000" dirty="0" smtClean="0"/>
              <a:t>.</a:t>
            </a:r>
            <a:endParaRPr lang="en-US" sz="1000" dirty="0"/>
          </a:p>
          <a:p>
            <a:r>
              <a:rPr lang="en-US" sz="1000" dirty="0"/>
              <a:t>// Includes, namespace and prototypes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</a:t>
            </a:r>
          </a:p>
          <a:p>
            <a:r>
              <a:rPr lang="en-US" sz="1000" dirty="0"/>
              <a:t>using namespace AGK;</a:t>
            </a:r>
          </a:p>
          <a:p>
            <a:r>
              <a:rPr lang="en-US" sz="1000" dirty="0"/>
              <a:t>app App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// Constants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SCREEN_WIDTH  = 640;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SCREEN_HEIGHT = 480;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SPRITE_INDEX  = 1;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JOY_INDEX     = 1;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float JOY_SIZE    = 100.0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// Begin app, called once at the start</a:t>
            </a:r>
          </a:p>
          <a:p>
            <a:r>
              <a:rPr lang="en-US" sz="1000" dirty="0"/>
              <a:t>void app::Begin( void </a:t>
            </a:r>
            <a:r>
              <a:rPr lang="en-US" sz="1000" dirty="0" smtClean="0"/>
              <a:t>){</a:t>
            </a:r>
            <a:endParaRPr lang="en-US" sz="1000" dirty="0"/>
          </a:p>
          <a:p>
            <a:r>
              <a:rPr lang="en-US" sz="1000" dirty="0"/>
              <a:t>   // Set the window title.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("Virtual Joystick")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Set the virtual resolution.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(SCREEN_WIDTH, SCREEN_HEIGHT)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Create the sprite.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(SPRITE_INDEX, "</a:t>
            </a:r>
            <a:r>
              <a:rPr lang="en-US" sz="1000" dirty="0" err="1"/>
              <a:t>fish.png</a:t>
            </a:r>
            <a:r>
              <a:rPr lang="en-US" sz="1000" dirty="0"/>
              <a:t>")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Calculate the position of the virtual joystick.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joyX</a:t>
            </a:r>
            <a:r>
              <a:rPr lang="en-US" sz="1000" dirty="0"/>
              <a:t> = SCREEN_WIDTH / 2;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joyY</a:t>
            </a:r>
            <a:r>
              <a:rPr lang="en-US" sz="1000" dirty="0"/>
              <a:t> = SCREEN_HEIGHT - JOY_SIZE / 2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Add the virtual joystick.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AddVirtualJoystick</a:t>
            </a:r>
            <a:r>
              <a:rPr lang="en-US" sz="1000" dirty="0"/>
              <a:t>(JOY_INDEX, </a:t>
            </a:r>
            <a:r>
              <a:rPr lang="en-US" sz="1000" dirty="0" err="1"/>
              <a:t>joyX</a:t>
            </a:r>
            <a:r>
              <a:rPr lang="en-US" sz="1000" dirty="0"/>
              <a:t>, </a:t>
            </a:r>
            <a:r>
              <a:rPr lang="en-US" sz="1000" dirty="0" err="1"/>
              <a:t>joyY</a:t>
            </a:r>
            <a:r>
              <a:rPr lang="en-US" sz="1000" dirty="0"/>
              <a:t>, JOY_SIZE);</a:t>
            </a:r>
          </a:p>
          <a:p>
            <a:r>
              <a:rPr lang="en-US" sz="1000" dirty="0" smtClean="0"/>
              <a:t>}</a:t>
            </a:r>
            <a:endParaRPr lang="en-US" sz="1000" dirty="0"/>
          </a:p>
          <a:p>
            <a:r>
              <a:rPr lang="en-US" sz="1000" dirty="0"/>
              <a:t>// Main loop, called every frame</a:t>
            </a:r>
          </a:p>
          <a:p>
            <a:r>
              <a:rPr lang="en-US" sz="1000" dirty="0"/>
              <a:t>void app::Loop ( void </a:t>
            </a:r>
            <a:r>
              <a:rPr lang="en-US" sz="1000" dirty="0" smtClean="0"/>
              <a:t>){</a:t>
            </a:r>
            <a:endParaRPr lang="en-US" sz="1000" dirty="0"/>
          </a:p>
          <a:p>
            <a:r>
              <a:rPr lang="en-US" sz="1000" dirty="0"/>
              <a:t>   // Get the joystick input.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joystickX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GetVirtualJoystickX</a:t>
            </a:r>
            <a:r>
              <a:rPr lang="en-US" sz="1000" dirty="0"/>
              <a:t>(JOY_INDEX);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joystickY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GetVirtualJoystickY</a:t>
            </a:r>
            <a:r>
              <a:rPr lang="en-US" sz="1000" dirty="0"/>
              <a:t>(JOY_INDEX)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Get the sprite position.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spriteX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GetSpriteX</a:t>
            </a:r>
            <a:r>
              <a:rPr lang="en-US" sz="1000" dirty="0"/>
              <a:t>(SPRITE_INDEX);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spriteY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GetSpriteY</a:t>
            </a:r>
            <a:r>
              <a:rPr lang="en-US" sz="1000" dirty="0"/>
              <a:t>(SPRITE_INDEX)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Calculate how far the sprite will move.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moveX</a:t>
            </a:r>
            <a:r>
              <a:rPr lang="en-US" sz="1000" dirty="0"/>
              <a:t> = </a:t>
            </a:r>
            <a:r>
              <a:rPr lang="en-US" sz="1000" dirty="0" err="1"/>
              <a:t>spriteX</a:t>
            </a:r>
            <a:r>
              <a:rPr lang="en-US" sz="1000" dirty="0"/>
              <a:t> + </a:t>
            </a:r>
            <a:r>
              <a:rPr lang="en-US" sz="1000" dirty="0" err="1"/>
              <a:t>joystickX</a:t>
            </a:r>
            <a:r>
              <a:rPr lang="en-US" sz="1000" dirty="0"/>
              <a:t>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moveY</a:t>
            </a:r>
            <a:r>
              <a:rPr lang="en-US" sz="1000" dirty="0"/>
              <a:t> = </a:t>
            </a:r>
            <a:r>
              <a:rPr lang="en-US" sz="1000" dirty="0" err="1"/>
              <a:t>spriteY</a:t>
            </a:r>
            <a:r>
              <a:rPr lang="en-US" sz="1000" dirty="0"/>
              <a:t> + </a:t>
            </a:r>
            <a:r>
              <a:rPr lang="en-US" sz="1000" dirty="0" err="1"/>
              <a:t>joystickY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Set the sprite position.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(SPRITE_INDEX, </a:t>
            </a:r>
            <a:r>
              <a:rPr lang="en-US" sz="1000" dirty="0" err="1"/>
              <a:t>moveX</a:t>
            </a:r>
            <a:r>
              <a:rPr lang="en-US" sz="1000" dirty="0"/>
              <a:t>, </a:t>
            </a:r>
            <a:r>
              <a:rPr lang="en-US" sz="1000" dirty="0" err="1"/>
              <a:t>moveY</a:t>
            </a:r>
            <a:r>
              <a:rPr lang="en-US" sz="1000" dirty="0"/>
              <a:t>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Refresh the screen.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::Sync();</a:t>
            </a:r>
          </a:p>
          <a:p>
            <a:r>
              <a:rPr lang="en-US" sz="1000" dirty="0" smtClean="0"/>
              <a:t>}</a:t>
            </a:r>
            <a:endParaRPr lang="en-US" sz="1000" dirty="0"/>
          </a:p>
          <a:p>
            <a:r>
              <a:rPr lang="en-US" sz="1000" dirty="0"/>
              <a:t>// Called when the app ends</a:t>
            </a:r>
          </a:p>
          <a:p>
            <a:r>
              <a:rPr lang="en-US" sz="1000" dirty="0"/>
              <a:t>void app::End ( void 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622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8.4 The Keyboard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move objects with the keyboard arrow keys?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the </a:t>
            </a:r>
            <a:r>
              <a:rPr lang="en-US" i="1">
                <a:latin typeface="Times New Roman" charset="0"/>
                <a:cs typeface="Arial" charset="0"/>
              </a:rPr>
              <a:t>X</a:t>
            </a:r>
            <a:r>
              <a:rPr lang="en-US">
                <a:latin typeface="Times New Roman" charset="0"/>
                <a:cs typeface="Arial" charset="0"/>
              </a:rPr>
              <a:t>-axis, 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agk::GetDirectionX 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the </a:t>
            </a:r>
            <a:r>
              <a:rPr lang="en-US" i="1">
                <a:latin typeface="Times New Roman" charset="0"/>
                <a:cs typeface="Arial" charset="0"/>
              </a:rPr>
              <a:t>Y</a:t>
            </a:r>
            <a:r>
              <a:rPr lang="en-US">
                <a:latin typeface="Times New Roman" charset="0"/>
                <a:cs typeface="Arial" charset="0"/>
              </a:rPr>
              <a:t>-axis, 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agk::GetDirectionY </a:t>
            </a:r>
          </a:p>
          <a:p>
            <a:pPr lvl="2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What values do these functions return?</a:t>
            </a:r>
          </a:p>
          <a:p>
            <a:pPr lvl="3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A floating-point value from -0.9 to 0.9 or 0 if not pressed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What causes the return values to be different?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Positive values are returned when pressing down or right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Negative values are returned when pressing up or left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Program 8-6, for example</a:t>
            </a:r>
          </a:p>
          <a:p>
            <a:pPr lvl="1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6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Program 8-6 (</a:t>
            </a:r>
            <a:r>
              <a:rPr lang="en-US" dirty="0" err="1" smtClean="0">
                <a:latin typeface="Courier New" pitchFamily="49" charset="0"/>
                <a:ea typeface="+mj-ea"/>
                <a:cs typeface="Courier New" pitchFamily="49" charset="0"/>
              </a:rPr>
              <a:t>DirectionKeys</a:t>
            </a:r>
            <a:r>
              <a:rPr lang="en-US" dirty="0" smtClean="0">
                <a:ea typeface="+mj-ea"/>
              </a:rPr>
              <a:t>, </a:t>
            </a:r>
            <a:r>
              <a:rPr lang="en-US" i="1" dirty="0" smtClean="0">
                <a:ea typeface="+mj-ea"/>
              </a:rPr>
              <a:t>partial listing</a:t>
            </a:r>
            <a:r>
              <a:rPr lang="en-US" dirty="0" smtClean="0">
                <a:ea typeface="+mj-ea"/>
              </a:rPr>
              <a:t>)</a:t>
            </a:r>
            <a:endParaRPr lang="en-US" dirty="0">
              <a:ea typeface="+mj-ea"/>
            </a:endParaRPr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600200"/>
            <a:ext cx="6751638" cy="4572000"/>
          </a:xfrm>
        </p:spPr>
      </p:pic>
      <p:sp>
        <p:nvSpPr>
          <p:cNvPr id="50180" name="Rectangle 16"/>
          <p:cNvSpPr>
            <a:spLocks noChangeArrowheads="1"/>
          </p:cNvSpPr>
          <p:nvPr/>
        </p:nvSpPr>
        <p:spPr bwMode="auto">
          <a:xfrm>
            <a:off x="1905000" y="2209800"/>
            <a:ext cx="5410200" cy="7620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0181" name="Rectangle 16"/>
          <p:cNvSpPr>
            <a:spLocks noChangeArrowheads="1"/>
          </p:cNvSpPr>
          <p:nvPr/>
        </p:nvSpPr>
        <p:spPr bwMode="auto">
          <a:xfrm>
            <a:off x="1905000" y="3962400"/>
            <a:ext cx="5410200" cy="7620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9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8.4 The Keyboard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Times New Roman" charset="0"/>
                <a:cs typeface="Arial" charset="0"/>
              </a:rPr>
              <a:t>How do you respond to specific key presses?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Similar to responding to virtual button and mouse presses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Call any one of the following three functions: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agk::GetRawKeyPressed    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(Was the key pressed?)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agk::GetRawKeyState      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(Was the key held down?)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agk::GetRawKeyReleased   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(Was the key released?)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All three functions accept a single argument: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A value (0 – 255) representing the key code for the key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0"/>
            <a:ext cx="6553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265238" y="5378450"/>
            <a:ext cx="6583362" cy="9112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4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8.4 The Keyboard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Times New Roman" charset="0"/>
                <a:cs typeface="Arial" charset="0"/>
              </a:rPr>
              <a:t>How do you know which key code values to use?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Many of the key codes are defined by the AGK</a:t>
            </a:r>
          </a:p>
          <a:p>
            <a:pPr lvl="3"/>
            <a:r>
              <a:rPr lang="en-US">
                <a:latin typeface="Times New Roman" charset="0"/>
                <a:cs typeface="Arial" charset="0"/>
              </a:rPr>
              <a:t>AGK defined key codes start with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AGK_KEY_</a:t>
            </a:r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124200"/>
            <a:ext cx="81534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9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8.4 The Keyboard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determine the last key that was pressed?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the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agk::GetRawLastKey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 function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Returns the key code for the last key that was pressed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Program 8-7, for example</a:t>
            </a:r>
          </a:p>
        </p:txBody>
      </p:sp>
    </p:spTree>
    <p:extLst>
      <p:ext uri="{BB962C8B-B14F-4D97-AF65-F5344CB8AC3E}">
        <p14:creationId xmlns:p14="http://schemas.microsoft.com/office/powerpoint/2010/main" val="7446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-20885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// This program demonstrates direction keys</a:t>
            </a:r>
            <a:r>
              <a:rPr lang="en-US" sz="1000" dirty="0" smtClean="0"/>
              <a:t>.</a:t>
            </a:r>
            <a:endParaRPr lang="en-US" sz="1000" dirty="0"/>
          </a:p>
          <a:p>
            <a:r>
              <a:rPr lang="en-US" sz="1000" dirty="0"/>
              <a:t>// Includes, namespace and prototypes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</a:t>
            </a:r>
          </a:p>
          <a:p>
            <a:r>
              <a:rPr lang="en-US" sz="1000" dirty="0"/>
              <a:t>using namespace AGK;</a:t>
            </a:r>
          </a:p>
          <a:p>
            <a:r>
              <a:rPr lang="en-US" sz="1000" dirty="0"/>
              <a:t>app App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// Constants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SCREEN_WIDTH     = 640;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SCREEN_HEIGHT    = 480;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SPRITE_INDEX     = 1;</a:t>
            </a:r>
          </a:p>
          <a:p>
            <a:endParaRPr lang="en-US" sz="1000" dirty="0"/>
          </a:p>
          <a:p>
            <a:r>
              <a:rPr lang="en-US" sz="1000" dirty="0"/>
              <a:t>// Begin app, called once at the start</a:t>
            </a:r>
          </a:p>
          <a:p>
            <a:r>
              <a:rPr lang="en-US" sz="1000" dirty="0"/>
              <a:t>void app::Begin( void 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   // Set the window title.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("Direction Keys")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Set the virtual resolution.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(SCREEN_WIDTH, SCREEN_HEIGHT)</a:t>
            </a:r>
            <a:r>
              <a:rPr lang="en-US" sz="1000" dirty="0" smtClean="0"/>
              <a:t>;</a:t>
            </a:r>
            <a:endParaRPr lang="en-US" sz="1000" dirty="0"/>
          </a:p>
          <a:p>
            <a:r>
              <a:rPr lang="en-US" sz="1000" dirty="0"/>
              <a:t>   // Create the sprite.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(SPRITE_INDEX, "</a:t>
            </a:r>
            <a:r>
              <a:rPr lang="en-US" sz="1000" dirty="0" err="1"/>
              <a:t>fish.png</a:t>
            </a:r>
            <a:r>
              <a:rPr lang="en-US" sz="1000" dirty="0"/>
              <a:t>");</a:t>
            </a:r>
          </a:p>
          <a:p>
            <a:r>
              <a:rPr lang="en-US" sz="1000" dirty="0" smtClean="0"/>
              <a:t>}</a:t>
            </a:r>
            <a:endParaRPr lang="en-US" sz="1000" dirty="0"/>
          </a:p>
          <a:p>
            <a:r>
              <a:rPr lang="en-US" sz="1000" dirty="0"/>
              <a:t>// Main loop, called every frame</a:t>
            </a:r>
          </a:p>
          <a:p>
            <a:r>
              <a:rPr lang="en-US" sz="1000" dirty="0"/>
              <a:t>void app::Loop ( void 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   // Get the direction as input from the keyboard.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directionX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GetDirectionX</a:t>
            </a:r>
            <a:r>
              <a:rPr lang="en-US" sz="1000" dirty="0"/>
              <a:t>();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directionY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GetDirectionY</a:t>
            </a:r>
            <a:r>
              <a:rPr lang="en-US" sz="1000" dirty="0"/>
              <a:t>();</a:t>
            </a:r>
          </a:p>
          <a:p>
            <a:endParaRPr lang="en-US" sz="1000" dirty="0"/>
          </a:p>
          <a:p>
            <a:r>
              <a:rPr lang="en-US" sz="1000" dirty="0"/>
              <a:t>   // Get the sprite position.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spriteX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GetSpriteX</a:t>
            </a:r>
            <a:r>
              <a:rPr lang="en-US" sz="1000" dirty="0"/>
              <a:t>(SPRITE_INDEX);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spriteY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GetSpriteY</a:t>
            </a:r>
            <a:r>
              <a:rPr lang="en-US" sz="1000" dirty="0"/>
              <a:t>(SPRITE_INDEX);</a:t>
            </a:r>
          </a:p>
          <a:p>
            <a:endParaRPr lang="en-US" sz="1000" dirty="0"/>
          </a:p>
          <a:p>
            <a:r>
              <a:rPr lang="en-US" sz="1000" dirty="0"/>
              <a:t>   // Calculate how far the sprite will move.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moveX</a:t>
            </a:r>
            <a:r>
              <a:rPr lang="en-US" sz="1000" dirty="0"/>
              <a:t> = </a:t>
            </a:r>
            <a:r>
              <a:rPr lang="en-US" sz="1000" dirty="0" err="1"/>
              <a:t>spriteX</a:t>
            </a:r>
            <a:r>
              <a:rPr lang="en-US" sz="1000" dirty="0"/>
              <a:t> + </a:t>
            </a:r>
            <a:r>
              <a:rPr lang="en-US" sz="1000" dirty="0" err="1"/>
              <a:t>directionX</a:t>
            </a:r>
            <a:r>
              <a:rPr lang="en-US" sz="1000" dirty="0"/>
              <a:t>;</a:t>
            </a:r>
          </a:p>
          <a:p>
            <a:r>
              <a:rPr lang="en-US" sz="1000" dirty="0"/>
              <a:t>   float </a:t>
            </a:r>
            <a:r>
              <a:rPr lang="en-US" sz="1000" dirty="0" err="1"/>
              <a:t>moveY</a:t>
            </a:r>
            <a:r>
              <a:rPr lang="en-US" sz="1000" dirty="0"/>
              <a:t> = </a:t>
            </a:r>
            <a:r>
              <a:rPr lang="en-US" sz="1000" dirty="0" err="1"/>
              <a:t>spriteY</a:t>
            </a:r>
            <a:r>
              <a:rPr lang="en-US" sz="1000" dirty="0"/>
              <a:t> + </a:t>
            </a:r>
            <a:r>
              <a:rPr lang="en-US" sz="1000" dirty="0" err="1"/>
              <a:t>directionY</a:t>
            </a:r>
            <a:r>
              <a:rPr lang="en-US" sz="1000" dirty="0"/>
              <a:t>;</a:t>
            </a:r>
          </a:p>
          <a:p>
            <a:endParaRPr lang="en-US" sz="1000" dirty="0"/>
          </a:p>
          <a:p>
            <a:r>
              <a:rPr lang="en-US" sz="1000" dirty="0"/>
              <a:t>   // Set the sprite position.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(SPRITE_INDEX, </a:t>
            </a:r>
            <a:r>
              <a:rPr lang="en-US" sz="1000" dirty="0" err="1"/>
              <a:t>moveX</a:t>
            </a:r>
            <a:r>
              <a:rPr lang="en-US" sz="1000" dirty="0"/>
              <a:t>, </a:t>
            </a:r>
            <a:r>
              <a:rPr lang="en-US" sz="1000" dirty="0" err="1"/>
              <a:t>moveY</a:t>
            </a:r>
            <a:r>
              <a:rPr lang="en-US" sz="1000" dirty="0"/>
              <a:t>);</a:t>
            </a:r>
          </a:p>
          <a:p>
            <a:endParaRPr lang="en-US" sz="1000" dirty="0"/>
          </a:p>
          <a:p>
            <a:r>
              <a:rPr lang="en-US" sz="1000" dirty="0"/>
              <a:t>   // Refresh the screen.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agk</a:t>
            </a:r>
            <a:r>
              <a:rPr lang="en-US" sz="1000" dirty="0"/>
              <a:t>::Sync();</a:t>
            </a:r>
          </a:p>
          <a:p>
            <a:r>
              <a:rPr lang="en-US" sz="1000" dirty="0" smtClean="0"/>
              <a:t>}</a:t>
            </a:r>
            <a:endParaRPr lang="en-US" sz="1000" dirty="0"/>
          </a:p>
          <a:p>
            <a:r>
              <a:rPr lang="en-US" sz="1000" dirty="0"/>
              <a:t>// Called when the app ends</a:t>
            </a:r>
          </a:p>
          <a:p>
            <a:r>
              <a:rPr lang="en-US" sz="1000" dirty="0"/>
              <a:t>void app::End ( void 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4191000" cy="1905000"/>
          </a:xfrm>
        </p:spPr>
        <p:txBody>
          <a:bodyPr/>
          <a:lstStyle/>
          <a:p>
            <a:r>
              <a:rPr lang="en-US" dirty="0" smtClean="0"/>
              <a:t>Class Exercise: </a:t>
            </a:r>
            <a:r>
              <a:rPr lang="en-US" dirty="0" err="1" smtClean="0"/>
              <a:t>DirectionKeys</a:t>
            </a:r>
            <a:r>
              <a:rPr lang="en-US" dirty="0" smtClean="0"/>
              <a:t> folder in Google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3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Program 8-7 (</a:t>
            </a:r>
            <a:r>
              <a:rPr lang="en-US" dirty="0" err="1" smtClean="0">
                <a:latin typeface="Courier New" pitchFamily="49" charset="0"/>
                <a:ea typeface="+mj-ea"/>
                <a:cs typeface="Courier New" pitchFamily="49" charset="0"/>
              </a:rPr>
              <a:t>LastKeyPressed</a:t>
            </a:r>
            <a:r>
              <a:rPr lang="en-US" dirty="0" smtClean="0">
                <a:ea typeface="+mj-ea"/>
              </a:rPr>
              <a:t>, </a:t>
            </a:r>
            <a:r>
              <a:rPr lang="en-US" i="1" dirty="0" smtClean="0">
                <a:ea typeface="+mj-ea"/>
              </a:rPr>
              <a:t>partial listing</a:t>
            </a:r>
            <a:r>
              <a:rPr lang="en-US" dirty="0" smtClean="0">
                <a:ea typeface="+mj-ea"/>
              </a:rPr>
              <a:t>)</a:t>
            </a:r>
          </a:p>
        </p:txBody>
      </p:sp>
      <p:pic>
        <p:nvPicPr>
          <p:cNvPr id="5427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3363" y="1600200"/>
            <a:ext cx="5897562" cy="4572000"/>
          </a:xfrm>
        </p:spPr>
      </p:pic>
      <p:sp>
        <p:nvSpPr>
          <p:cNvPr id="54276" name="Rectangle 16"/>
          <p:cNvSpPr>
            <a:spLocks noChangeArrowheads="1"/>
          </p:cNvSpPr>
          <p:nvPr/>
        </p:nvSpPr>
        <p:spPr bwMode="auto">
          <a:xfrm>
            <a:off x="2286000" y="2084388"/>
            <a:ext cx="4953000" cy="430212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4277" name="Rectangle 16"/>
          <p:cNvSpPr>
            <a:spLocks noChangeArrowheads="1"/>
          </p:cNvSpPr>
          <p:nvPr/>
        </p:nvSpPr>
        <p:spPr bwMode="auto">
          <a:xfrm>
            <a:off x="2286000" y="2667000"/>
            <a:ext cx="4953000" cy="28194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4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992187"/>
          </a:xfrm>
        </p:spPr>
        <p:txBody>
          <a:bodyPr/>
          <a:lstStyle/>
          <a:p>
            <a:r>
              <a:rPr lang="en-US" dirty="0" err="1" smtClean="0"/>
              <a:t>Woah</a:t>
            </a:r>
            <a:r>
              <a:rPr lang="en-US" dirty="0" smtClean="0"/>
              <a:t> crazy online game using Unity Web Player!!</a:t>
            </a:r>
            <a:r>
              <a:rPr lang="en-US" dirty="0"/>
              <a:t>	(http://unity3d.com/</a:t>
            </a:r>
            <a:r>
              <a:rPr lang="en-US" dirty="0" err="1"/>
              <a:t>webplayer</a:t>
            </a:r>
            <a:r>
              <a:rPr lang="en-US" dirty="0" smtClean="0"/>
              <a:t>/)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6604"/>
            <a:ext cx="8001000" cy="52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1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Templates vs. Function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Virtual </a:t>
            </a:r>
            <a:r>
              <a:rPr lang="en-US" dirty="0" err="1" smtClean="0"/>
              <a:t>JoyStick</a:t>
            </a:r>
            <a:r>
              <a:rPr lang="en-US" dirty="0" smtClean="0"/>
              <a:t> and Keyboard directional controls with App Game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6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latin typeface="Arial" charset="0"/>
                <a:cs typeface="Arial" charset="0"/>
              </a:rPr>
              <a:t>Function template</a:t>
            </a:r>
            <a:r>
              <a:rPr lang="en-US">
                <a:latin typeface="Arial" charset="0"/>
                <a:cs typeface="Arial" charset="0"/>
              </a:rPr>
              <a:t>: a pattern for a function that can work with many data types</a:t>
            </a:r>
          </a:p>
          <a:p>
            <a:r>
              <a:rPr lang="en-US">
                <a:latin typeface="Arial" charset="0"/>
                <a:cs typeface="Arial" charset="0"/>
              </a:rPr>
              <a:t>When written, parameters are left for the data types</a:t>
            </a:r>
          </a:p>
          <a:p>
            <a:r>
              <a:rPr lang="en-US">
                <a:latin typeface="Arial" charset="0"/>
                <a:cs typeface="Arial" charset="0"/>
              </a:rPr>
              <a:t>When called, compiler generates code for specific data types in function call </a:t>
            </a:r>
          </a:p>
        </p:txBody>
      </p:sp>
    </p:spTree>
    <p:extLst>
      <p:ext uri="{BB962C8B-B14F-4D97-AF65-F5344CB8AC3E}">
        <p14:creationId xmlns:p14="http://schemas.microsoft.com/office/powerpoint/2010/main" val="3981555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3513" y="1600200"/>
            <a:ext cx="8294687" cy="45720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template &lt;class T&gt;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T times10(T num)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{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	return 10 * num;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}</a:t>
            </a:r>
          </a:p>
        </p:txBody>
      </p:sp>
      <p:sp>
        <p:nvSpPr>
          <p:cNvPr id="803844" name="Text Box 4"/>
          <p:cNvSpPr txBox="1">
            <a:spLocks noChangeArrowheads="1"/>
          </p:cNvSpPr>
          <p:nvPr/>
        </p:nvSpPr>
        <p:spPr bwMode="auto">
          <a:xfrm>
            <a:off x="6629400" y="1447800"/>
            <a:ext cx="1158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6600"/>
                </a:solidFill>
              </a:rPr>
              <a:t>template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6600"/>
                </a:solidFill>
              </a:rPr>
              <a:t>prefix</a:t>
            </a:r>
          </a:p>
        </p:txBody>
      </p:sp>
      <p:sp>
        <p:nvSpPr>
          <p:cNvPr id="803845" name="Line 5"/>
          <p:cNvSpPr>
            <a:spLocks noChangeShapeType="1"/>
          </p:cNvSpPr>
          <p:nvPr/>
        </p:nvSpPr>
        <p:spPr bwMode="auto">
          <a:xfrm flipH="1">
            <a:off x="4038600" y="1828800"/>
            <a:ext cx="2667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3846" name="Text Box 6"/>
          <p:cNvSpPr txBox="1">
            <a:spLocks noChangeArrowheads="1"/>
          </p:cNvSpPr>
          <p:nvPr/>
        </p:nvSpPr>
        <p:spPr bwMode="auto">
          <a:xfrm>
            <a:off x="6994525" y="2362200"/>
            <a:ext cx="122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6600"/>
                </a:solidFill>
              </a:rPr>
              <a:t>generic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6600"/>
                </a:solidFill>
              </a:rPr>
              <a:t>data type</a:t>
            </a:r>
          </a:p>
        </p:txBody>
      </p:sp>
      <p:sp>
        <p:nvSpPr>
          <p:cNvPr id="803847" name="Line 7"/>
          <p:cNvSpPr>
            <a:spLocks noChangeShapeType="1"/>
          </p:cNvSpPr>
          <p:nvPr/>
        </p:nvSpPr>
        <p:spPr bwMode="auto">
          <a:xfrm flipH="1" flipV="1">
            <a:off x="3505200" y="2057400"/>
            <a:ext cx="35052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3848" name="AutoShape 8"/>
          <p:cNvSpPr>
            <a:spLocks/>
          </p:cNvSpPr>
          <p:nvPr/>
        </p:nvSpPr>
        <p:spPr bwMode="auto">
          <a:xfrm rot="-5384524">
            <a:off x="3363913" y="1219200"/>
            <a:ext cx="79375" cy="1603375"/>
          </a:xfrm>
          <a:prstGeom prst="leftBrace">
            <a:avLst>
              <a:gd name="adj1" fmla="val 168333"/>
              <a:gd name="adj2" fmla="val 503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6324600" y="3352800"/>
            <a:ext cx="1341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6600"/>
                </a:solidFill>
              </a:rPr>
              <a:t>type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6600"/>
                </a:solidFill>
              </a:rPr>
              <a:t>parameter</a:t>
            </a:r>
          </a:p>
        </p:txBody>
      </p:sp>
      <p:sp>
        <p:nvSpPr>
          <p:cNvPr id="803850" name="Line 10"/>
          <p:cNvSpPr>
            <a:spLocks noChangeShapeType="1"/>
          </p:cNvSpPr>
          <p:nvPr/>
        </p:nvSpPr>
        <p:spPr bwMode="auto">
          <a:xfrm flipH="1" flipV="1">
            <a:off x="2667000" y="2438400"/>
            <a:ext cx="39624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3851" name="Line 11"/>
          <p:cNvSpPr>
            <a:spLocks noChangeShapeType="1"/>
          </p:cNvSpPr>
          <p:nvPr/>
        </p:nvSpPr>
        <p:spPr bwMode="auto">
          <a:xfrm flipH="1" flipV="1">
            <a:off x="838200" y="2438400"/>
            <a:ext cx="57912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803852" name="Group 12"/>
          <p:cNvGraphicFramePr>
            <a:graphicFrameLocks noGrp="1"/>
          </p:cNvGraphicFramePr>
          <p:nvPr/>
        </p:nvGraphicFramePr>
        <p:xfrm>
          <a:off x="620713" y="4267200"/>
          <a:ext cx="7772400" cy="2073275"/>
        </p:xfrm>
        <a:graphic>
          <a:graphicData uri="http://schemas.openxmlformats.org/drawingml/2006/table">
            <a:tbl>
              <a:tblPr/>
              <a:tblGrid>
                <a:gridCol w="3581400"/>
                <a:gridCol w="41910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12" charset="-128"/>
                        </a:rPr>
                        <a:t>What gets generated when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times10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12" charset="-128"/>
                        </a:rPr>
                        <a:t> is called with 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int: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12" charset="-128"/>
                        </a:rPr>
                        <a:t>What gets generated when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times10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12" charset="-128"/>
                        </a:rPr>
                        <a:t> is called with 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double: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int times10(int num)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   return 10 * num;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double times10(double num)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   return 10 * num;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}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10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utoUpdateAnimBg="0"/>
      <p:bldP spid="803845" grpId="0" animBg="1"/>
      <p:bldP spid="803846" grpId="0" autoUpdateAnimBg="0"/>
      <p:bldP spid="803847" grpId="0" animBg="1"/>
      <p:bldP spid="803848" grpId="0" animBg="1"/>
      <p:bldP spid="803849" grpId="0" autoUpdateAnimBg="0"/>
      <p:bldP spid="803850" grpId="0" animBg="1"/>
      <p:bldP spid="8038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template &lt;class T&gt;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T times10(T num)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{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	return 10 * num;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Call a template function in the usual manner: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en-US" sz="2400">
                <a:latin typeface="Courier New" charset="0"/>
                <a:cs typeface="Arial" charset="0"/>
              </a:rPr>
              <a:t>int ival = 3;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double dval = 2.55;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cout &lt;&lt; times10(ival); // displays 30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cout &lt;&lt; times10(dval); // displays 25.5</a:t>
            </a:r>
          </a:p>
        </p:txBody>
      </p:sp>
    </p:spTree>
    <p:extLst>
      <p:ext uri="{BB962C8B-B14F-4D97-AF65-F5344CB8AC3E}">
        <p14:creationId xmlns:p14="http://schemas.microsoft.com/office/powerpoint/2010/main" val="17412737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 Notes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750300" cy="4114800"/>
          </a:xfrm>
        </p:spPr>
        <p:txBody>
          <a:bodyPr/>
          <a:lstStyle/>
          <a:p>
            <a:pPr marL="292100" indent="-292100">
              <a:lnSpc>
                <a:spcPct val="85000"/>
              </a:lnSpc>
              <a:spcBef>
                <a:spcPct val="50000"/>
              </a:spcBef>
            </a:pPr>
            <a:r>
              <a:rPr lang="en-US" sz="2800">
                <a:latin typeface="Arial" charset="0"/>
                <a:cs typeface="Arial" charset="0"/>
              </a:rPr>
              <a:t>Can define a template to use multiple data types:</a:t>
            </a:r>
          </a:p>
          <a:p>
            <a:pPr marL="292100" indent="-292100">
              <a:lnSpc>
                <a:spcPct val="8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 </a:t>
            </a:r>
            <a:r>
              <a:rPr lang="en-US" sz="2800">
                <a:latin typeface="Courier New" charset="0"/>
                <a:cs typeface="Arial" charset="0"/>
              </a:rPr>
              <a:t>template&lt;class T1, class T2&gt;</a:t>
            </a:r>
          </a:p>
          <a:p>
            <a:pPr marL="292100" indent="-292100">
              <a:lnSpc>
                <a:spcPct val="85000"/>
              </a:lnSpc>
              <a:spcBef>
                <a:spcPct val="50000"/>
              </a:spcBef>
            </a:pPr>
            <a:r>
              <a:rPr lang="en-US" sz="2800">
                <a:latin typeface="Arial" charset="0"/>
                <a:cs typeface="Arial" charset="0"/>
              </a:rPr>
              <a:t>Example:</a:t>
            </a:r>
          </a:p>
          <a:p>
            <a:pPr marL="457200" lvl="1" indent="-50800">
              <a:lnSpc>
                <a:spcPct val="85000"/>
              </a:lnSpc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template&lt;class T1, class T2&gt;     // T1 and T2 will be</a:t>
            </a:r>
          </a:p>
          <a:p>
            <a:pPr marL="457200" lvl="1" indent="-50800">
              <a:lnSpc>
                <a:spcPct val="85000"/>
              </a:lnSpc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double mpg(T1 miles, T2 gallons) // replaced in the</a:t>
            </a:r>
          </a:p>
          <a:p>
            <a:pPr marL="457200" lvl="1" indent="-50800">
              <a:lnSpc>
                <a:spcPct val="85000"/>
              </a:lnSpc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{                                // called function </a:t>
            </a:r>
          </a:p>
          <a:p>
            <a:pPr marL="457200" lvl="1" indent="-50800">
              <a:lnSpc>
                <a:spcPct val="85000"/>
              </a:lnSpc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	return miles / gallons         // with the data  </a:t>
            </a:r>
          </a:p>
          <a:p>
            <a:pPr marL="457200" lvl="1" indent="-50800">
              <a:lnSpc>
                <a:spcPct val="85000"/>
              </a:lnSpc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}                                // types of the </a:t>
            </a:r>
          </a:p>
          <a:p>
            <a:pPr marL="457200" lvl="1" indent="-50800">
              <a:lnSpc>
                <a:spcPct val="85000"/>
              </a:lnSpc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                                 // arguments</a:t>
            </a:r>
          </a:p>
        </p:txBody>
      </p:sp>
    </p:spTree>
    <p:extLst>
      <p:ext uri="{BB962C8B-B14F-4D97-AF65-F5344CB8AC3E}">
        <p14:creationId xmlns:p14="http://schemas.microsoft.com/office/powerpoint/2010/main" val="3551227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 Notes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075613" cy="37417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Arial" charset="0"/>
                <a:cs typeface="Arial" charset="0"/>
              </a:rPr>
              <a:t>Function templates can be overloaded Each template must have a unique parameter list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en-US" sz="2400">
                <a:latin typeface="Courier New" charset="0"/>
                <a:cs typeface="Arial" charset="0"/>
              </a:rPr>
              <a:t>template &lt;class T&gt;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T sumAll(T num) ...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template &lt;class T1, class T2&gt;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T1 sumall(T1 num1, T2 num2) ...</a:t>
            </a: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80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 Notes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075613" cy="37417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All data types specified in template prefix must be used in template definition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Function calls must pass parameters for all data types specified in the template prefix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Like regular functions, function templates must be defined before being called</a:t>
            </a:r>
          </a:p>
        </p:txBody>
      </p:sp>
    </p:spTree>
    <p:extLst>
      <p:ext uri="{BB962C8B-B14F-4D97-AF65-F5344CB8AC3E}">
        <p14:creationId xmlns:p14="http://schemas.microsoft.com/office/powerpoint/2010/main" val="4194748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Function Template Notes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075613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 function template is a pattern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No actual code is generated until the function named in the template is called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 function template uses no memory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Arial" charset="0"/>
                <a:cs typeface="Arial" charset="0"/>
              </a:rPr>
              <a:t>When passing a class object to a function template, ensure that all operators in the template are defined or overloaded in the class definition</a:t>
            </a:r>
          </a:p>
        </p:txBody>
      </p:sp>
    </p:spTree>
    <p:extLst>
      <p:ext uri="{BB962C8B-B14F-4D97-AF65-F5344CB8AC3E}">
        <p14:creationId xmlns:p14="http://schemas.microsoft.com/office/powerpoint/2010/main" val="12041364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Where to Start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When Defining Templates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Templates are often appropriate for multiple functions that perform the same task with different parameter data types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Develop function using usual data types first, then convert to a template: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add template prefix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convert data type names in the function to a type parameter (</a:t>
            </a:r>
            <a:r>
              <a:rPr lang="en-US" i="1">
                <a:latin typeface="Arial" charset="0"/>
                <a:cs typeface="Arial" charset="0"/>
              </a:rPr>
              <a:t>i.e.</a:t>
            </a:r>
            <a:r>
              <a:rPr lang="en-US">
                <a:latin typeface="Arial" charset="0"/>
                <a:cs typeface="Arial" charset="0"/>
              </a:rPr>
              <a:t>, a T type) in the template</a:t>
            </a:r>
          </a:p>
        </p:txBody>
      </p:sp>
    </p:spTree>
    <p:extLst>
      <p:ext uri="{BB962C8B-B14F-4D97-AF65-F5344CB8AC3E}">
        <p14:creationId xmlns:p14="http://schemas.microsoft.com/office/powerpoint/2010/main" val="12153329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Templates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latin typeface="Arial" charset="0"/>
                <a:cs typeface="Arial" charset="0"/>
              </a:rPr>
              <a:t>Classes can also be represented by templates.  When a class object is created, type information is supplied to define the type of data members of the class.</a:t>
            </a:r>
          </a:p>
          <a:p>
            <a:pPr>
              <a:lnSpc>
                <a:spcPct val="85000"/>
              </a:lnSpc>
            </a:pPr>
            <a:r>
              <a:rPr lang="en-US">
                <a:latin typeface="Arial" charset="0"/>
                <a:cs typeface="Arial" charset="0"/>
              </a:rPr>
              <a:t>Unlike functions, classes are instantiated by supplying the type name (</a:t>
            </a:r>
            <a:r>
              <a:rPr lang="en-US">
                <a:latin typeface="Courier New" charset="0"/>
                <a:cs typeface="Arial" charset="0"/>
              </a:rPr>
              <a:t>int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latin typeface="Courier New" charset="0"/>
                <a:cs typeface="Arial" charset="0"/>
              </a:rPr>
              <a:t>double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latin typeface="Courier New" charset="0"/>
                <a:cs typeface="Arial" charset="0"/>
              </a:rPr>
              <a:t>string</a:t>
            </a:r>
            <a:r>
              <a:rPr lang="en-US">
                <a:latin typeface="Arial" charset="0"/>
                <a:cs typeface="Arial" charset="0"/>
              </a:rPr>
              <a:t>, etc.) at object definition</a:t>
            </a:r>
          </a:p>
        </p:txBody>
      </p:sp>
    </p:spTree>
    <p:extLst>
      <p:ext uri="{BB962C8B-B14F-4D97-AF65-F5344CB8AC3E}">
        <p14:creationId xmlns:p14="http://schemas.microsoft.com/office/powerpoint/2010/main" val="1053207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Template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94688" cy="45720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template &lt;class T&gt;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class grade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{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  private: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	T score;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 public: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	grade(T);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	void setGrade(T);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	T getGrade()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1062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What is a virtual joystick?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A simulated joystick that you can display in your program and that the user can interact with</a:t>
            </a:r>
          </a:p>
          <a:p>
            <a:r>
              <a:rPr lang="en-US">
                <a:latin typeface="Times New Roman" charset="0"/>
                <a:cs typeface="Arial" charset="0"/>
              </a:rPr>
              <a:t>How many can you create?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The AGK allows you to create up to 4 virtual joysticks</a:t>
            </a:r>
          </a:p>
          <a:p>
            <a:r>
              <a:rPr lang="en-US">
                <a:latin typeface="Times New Roman" charset="0"/>
                <a:cs typeface="Arial" charset="0"/>
              </a:rPr>
              <a:t>How do you use them?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Virtual joysticks are controlled using the mouse or other pointing device</a:t>
            </a:r>
          </a:p>
          <a:p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Template 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Pass type information to class template when defining objects:</a:t>
            </a:r>
          </a:p>
          <a:p>
            <a:pPr lvl="1"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>
                <a:latin typeface="Courier New" charset="0"/>
                <a:cs typeface="Arial" charset="0"/>
              </a:rPr>
              <a:t>grade&lt;int&gt; testList[20];</a:t>
            </a:r>
          </a:p>
          <a:p>
            <a:pPr lvl="1">
              <a:spcBef>
                <a:spcPct val="50000"/>
              </a:spcBef>
              <a:buClr>
                <a:srgbClr val="3333CC"/>
              </a:buClr>
              <a:buFontTx/>
              <a:buNone/>
            </a:pPr>
            <a:r>
              <a:rPr lang="en-US">
                <a:latin typeface="Courier New" charset="0"/>
                <a:cs typeface="Arial" charset="0"/>
              </a:rPr>
              <a:t>	grade&lt;double&gt; quizList[20];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Use as ordinary objects once defined</a:t>
            </a:r>
          </a:p>
        </p:txBody>
      </p:sp>
    </p:spTree>
    <p:extLst>
      <p:ext uri="{BB962C8B-B14F-4D97-AF65-F5344CB8AC3E}">
        <p14:creationId xmlns:p14="http://schemas.microsoft.com/office/powerpoint/2010/main" val="10488674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Templates and Inheritance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Class templates can inherit from other class templates: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template &lt;class T&gt;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class Rectangle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	{ ... };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template &lt;class T&gt;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class Square : public Rectangle&lt;T&gt;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	{ ... };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Must use type parameter </a:t>
            </a:r>
            <a:r>
              <a:rPr lang="en-US" sz="2400">
                <a:latin typeface="Courier New" charset="0"/>
                <a:cs typeface="Arial" charset="0"/>
              </a:rPr>
              <a:t>T</a:t>
            </a:r>
            <a:r>
              <a:rPr lang="en-US" sz="2400">
                <a:latin typeface="Arial" charset="0"/>
                <a:cs typeface="Arial" charset="0"/>
              </a:rPr>
              <a:t> everywhere base class name is used in derived class</a:t>
            </a:r>
            <a:endParaRPr lang="en-US" sz="2400">
              <a:latin typeface="Courier Ne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47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of the Standard Template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3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Standard Template Library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Two important types of data structures in the STL:</a:t>
            </a:r>
          </a:p>
          <a:p>
            <a:pPr lvl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containers: classes that stores data and imposes some organization on it</a:t>
            </a:r>
          </a:p>
          <a:p>
            <a:pPr lvl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iterators: like pointers; mechanisms for accessing elements in a container</a:t>
            </a:r>
          </a:p>
        </p:txBody>
      </p:sp>
    </p:spTree>
    <p:extLst>
      <p:ext uri="{BB962C8B-B14F-4D97-AF65-F5344CB8AC3E}">
        <p14:creationId xmlns:p14="http://schemas.microsoft.com/office/powerpoint/2010/main" val="14653938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Containers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1625" cy="4087813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Two types of container classes in STL: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sequence containers: organize and access data sequentially, as in an array.  These include </a:t>
            </a:r>
            <a:r>
              <a:rPr lang="en-US">
                <a:latin typeface="Courier New" charset="0"/>
                <a:cs typeface="Arial" charset="0"/>
              </a:rPr>
              <a:t>vector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latin typeface="Courier New" charset="0"/>
                <a:cs typeface="Arial" charset="0"/>
              </a:rPr>
              <a:t>dequeue</a:t>
            </a:r>
            <a:r>
              <a:rPr lang="en-US">
                <a:latin typeface="Arial" charset="0"/>
                <a:cs typeface="Arial" charset="0"/>
              </a:rPr>
              <a:t>, and </a:t>
            </a:r>
            <a:r>
              <a:rPr lang="en-US">
                <a:latin typeface="Courier New" charset="0"/>
                <a:cs typeface="Arial" charset="0"/>
              </a:rPr>
              <a:t>list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cs typeface="Arial" charset="0"/>
              </a:rPr>
              <a:t>associative containers: use keys to allow data elements to be quickly accessed.  These include </a:t>
            </a:r>
            <a:r>
              <a:rPr lang="en-US">
                <a:latin typeface="Courier New" charset="0"/>
                <a:cs typeface="Arial" charset="0"/>
              </a:rPr>
              <a:t>set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latin typeface="Courier New" charset="0"/>
                <a:cs typeface="Arial" charset="0"/>
              </a:rPr>
              <a:t>multiset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latin typeface="Courier New" charset="0"/>
                <a:cs typeface="Arial" charset="0"/>
              </a:rPr>
              <a:t>map</a:t>
            </a:r>
            <a:r>
              <a:rPr lang="en-US">
                <a:latin typeface="Arial" charset="0"/>
                <a:cs typeface="Arial" charset="0"/>
              </a:rPr>
              <a:t>, and </a:t>
            </a:r>
            <a:r>
              <a:rPr lang="en-US">
                <a:latin typeface="Courier New" charset="0"/>
                <a:cs typeface="Arial" charset="0"/>
              </a:rPr>
              <a:t>multimap</a:t>
            </a:r>
          </a:p>
        </p:txBody>
      </p:sp>
    </p:spTree>
    <p:extLst>
      <p:ext uri="{BB962C8B-B14F-4D97-AF65-F5344CB8AC3E}">
        <p14:creationId xmlns:p14="http://schemas.microsoft.com/office/powerpoint/2010/main" val="2692034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Iterators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848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Generalization of pointers, used to access information in containers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Four types: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forward</a:t>
            </a:r>
            <a:r>
              <a:rPr lang="en-US">
                <a:latin typeface="Courier New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(uses</a:t>
            </a:r>
            <a:r>
              <a:rPr lang="en-US">
                <a:latin typeface="Courier New" charset="0"/>
                <a:cs typeface="Arial" charset="0"/>
              </a:rPr>
              <a:t> ++</a:t>
            </a:r>
            <a:r>
              <a:rPr lang="en-US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bidirectional</a:t>
            </a:r>
            <a:r>
              <a:rPr lang="en-US">
                <a:latin typeface="Courier New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(uses</a:t>
            </a:r>
            <a:r>
              <a:rPr lang="en-US">
                <a:latin typeface="Courier New" charset="0"/>
                <a:cs typeface="Arial" charset="0"/>
              </a:rPr>
              <a:t> ++ </a:t>
            </a:r>
            <a:r>
              <a:rPr lang="en-US">
                <a:latin typeface="Arial" charset="0"/>
                <a:cs typeface="Arial" charset="0"/>
              </a:rPr>
              <a:t>and</a:t>
            </a:r>
            <a:r>
              <a:rPr lang="en-US">
                <a:latin typeface="Courier New" charset="0"/>
                <a:cs typeface="Arial" charset="0"/>
              </a:rPr>
              <a:t> -- </a:t>
            </a:r>
            <a:r>
              <a:rPr lang="en-US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random-access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input</a:t>
            </a:r>
            <a:r>
              <a:rPr lang="en-US">
                <a:latin typeface="Courier New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(can be used with </a:t>
            </a:r>
            <a:r>
              <a:rPr lang="en-US">
                <a:latin typeface="Courier New" charset="0"/>
                <a:cs typeface="Arial" charset="0"/>
              </a:rPr>
              <a:t>cin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>
                <a:latin typeface="Courier New" charset="0"/>
                <a:cs typeface="Arial" charset="0"/>
              </a:rPr>
              <a:t>istream</a:t>
            </a:r>
            <a:r>
              <a:rPr lang="en-US">
                <a:latin typeface="Arial" charset="0"/>
                <a:cs typeface="Arial" charset="0"/>
              </a:rPr>
              <a:t> objects)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output</a:t>
            </a:r>
            <a:r>
              <a:rPr lang="en-US">
                <a:latin typeface="Courier New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(can be used with </a:t>
            </a:r>
            <a:r>
              <a:rPr lang="en-US">
                <a:latin typeface="Courier New" charset="0"/>
                <a:cs typeface="Arial" charset="0"/>
              </a:rPr>
              <a:t>cout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>
                <a:latin typeface="Courier New" charset="0"/>
                <a:cs typeface="Arial" charset="0"/>
              </a:rPr>
              <a:t>ostream</a:t>
            </a:r>
            <a:r>
              <a:rPr lang="en-US">
                <a:latin typeface="Arial" charset="0"/>
                <a:cs typeface="Arial" charset="0"/>
              </a:rPr>
              <a:t> objects)</a:t>
            </a:r>
          </a:p>
        </p:txBody>
      </p:sp>
    </p:spTree>
    <p:extLst>
      <p:ext uri="{BB962C8B-B14F-4D97-AF65-F5344CB8AC3E}">
        <p14:creationId xmlns:p14="http://schemas.microsoft.com/office/powerpoint/2010/main" val="3689679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Algorithms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latin typeface="Arial" charset="0"/>
                <a:cs typeface="Arial" charset="0"/>
              </a:rPr>
              <a:t>STL contains algorithms implemented as function templates to perform operations on containers.</a:t>
            </a:r>
          </a:p>
          <a:p>
            <a:pPr>
              <a:lnSpc>
                <a:spcPct val="85000"/>
              </a:lnSpc>
            </a:pPr>
            <a:r>
              <a:rPr lang="en-US">
                <a:latin typeface="Arial" charset="0"/>
                <a:cs typeface="Arial" charset="0"/>
              </a:rPr>
              <a:t>Requires </a:t>
            </a:r>
            <a:r>
              <a:rPr lang="en-US">
                <a:latin typeface="Courier New" charset="0"/>
                <a:cs typeface="Arial" charset="0"/>
              </a:rPr>
              <a:t>algorithm</a:t>
            </a:r>
            <a:r>
              <a:rPr lang="en-US">
                <a:latin typeface="Arial" charset="0"/>
                <a:cs typeface="Arial" charset="0"/>
              </a:rPr>
              <a:t> header file</a:t>
            </a:r>
          </a:p>
          <a:p>
            <a:pPr>
              <a:lnSpc>
                <a:spcPct val="85000"/>
              </a:lnSpc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latin typeface="Courier New" charset="0"/>
                <a:cs typeface="Arial" charset="0"/>
              </a:rPr>
              <a:t>algorithm</a:t>
            </a:r>
            <a:r>
              <a:rPr lang="en-US">
                <a:latin typeface="Arial" charset="0"/>
                <a:cs typeface="Arial" charset="0"/>
              </a:rPr>
              <a:t> includes </a:t>
            </a:r>
          </a:p>
        </p:txBody>
      </p:sp>
      <p:graphicFrame>
        <p:nvGraphicFramePr>
          <p:cNvPr id="827396" name="Group 4"/>
          <p:cNvGraphicFramePr>
            <a:graphicFrameLocks noGrp="1"/>
          </p:cNvGraphicFramePr>
          <p:nvPr/>
        </p:nvGraphicFramePr>
        <p:xfrm>
          <a:off x="1219200" y="3886200"/>
          <a:ext cx="6019800" cy="1930402"/>
        </p:xfrm>
        <a:graphic>
          <a:graphicData uri="http://schemas.openxmlformats.org/drawingml/2006/table">
            <a:tbl>
              <a:tblPr/>
              <a:tblGrid>
                <a:gridCol w="2873375"/>
                <a:gridCol w="314642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binary_search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count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for_each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find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find_if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max_element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min_element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random_shuffle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  <a:ea typeface="ヒラギノ角ゴ Pro W3" pitchFamily="112" charset="-128"/>
                        </a:rPr>
                        <a:t>sort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12" charset="-128"/>
                        </a:rPr>
                        <a:t>and others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43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the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in 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00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Indicate that something unexpected has occurred or been detected</a:t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Allow program to deal with the problem in a controlled manner</a:t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Can be as simple or complex as program design requires</a:t>
            </a:r>
          </a:p>
        </p:txBody>
      </p:sp>
    </p:spTree>
    <p:extLst>
      <p:ext uri="{BB962C8B-B14F-4D97-AF65-F5344CB8AC3E}">
        <p14:creationId xmlns:p14="http://schemas.microsoft.com/office/powerpoint/2010/main" val="467885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- Terminology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>
                <a:latin typeface="Arial" charset="0"/>
                <a:cs typeface="Arial" charset="0"/>
              </a:rPr>
              <a:t>Exception</a:t>
            </a:r>
            <a:r>
              <a:rPr lang="en-US">
                <a:latin typeface="Arial" charset="0"/>
                <a:cs typeface="Arial" charset="0"/>
              </a:rPr>
              <a:t>: object or value that signals an error</a:t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u="sng">
                <a:latin typeface="Arial" charset="0"/>
                <a:cs typeface="Arial" charset="0"/>
              </a:rPr>
              <a:t>Throw an exception</a:t>
            </a:r>
            <a:r>
              <a:rPr lang="en-US">
                <a:latin typeface="Arial" charset="0"/>
                <a:cs typeface="Arial" charset="0"/>
              </a:rPr>
              <a:t>: send a signal that an error has occurred</a:t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u="sng">
                <a:latin typeface="Arial" charset="0"/>
                <a:cs typeface="Arial" charset="0"/>
              </a:rPr>
              <a:t>Catch/Handle an exception</a:t>
            </a:r>
            <a:r>
              <a:rPr lang="en-US">
                <a:latin typeface="Arial" charset="0"/>
                <a:cs typeface="Arial" charset="0"/>
              </a:rPr>
              <a:t>: process the exception; interpret the signal</a:t>
            </a:r>
            <a:endParaRPr lang="en-US" u="sn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48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add a virtual joystick?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the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agk::AddVirtualJoystick</a:t>
            </a:r>
            <a:r>
              <a:rPr lang="en-US">
                <a:latin typeface="Times New Roman" charset="0"/>
                <a:cs typeface="Arial" charset="0"/>
              </a:rPr>
              <a:t> function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Passing the following arguments: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index number you want to assign the virtual joystick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center </a:t>
            </a:r>
            <a:r>
              <a:rPr lang="en-US" i="1">
                <a:latin typeface="Times New Roman" charset="0"/>
                <a:ea typeface="ＭＳ Ｐゴシック" charset="0"/>
                <a:cs typeface="Courier New" charset="0"/>
              </a:rPr>
              <a:t>X</a:t>
            </a:r>
            <a:r>
              <a:rPr lang="en-US">
                <a:latin typeface="Times New Roman" charset="0"/>
                <a:cs typeface="Arial" charset="0"/>
              </a:rPr>
              <a:t>-coordinate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center </a:t>
            </a:r>
            <a:r>
              <a:rPr lang="en-US" i="1">
                <a:latin typeface="Times New Roman" charset="0"/>
                <a:cs typeface="Arial" charset="0"/>
              </a:rPr>
              <a:t>Y</a:t>
            </a:r>
            <a:r>
              <a:rPr lang="en-US">
                <a:latin typeface="Times New Roman" charset="0"/>
                <a:cs typeface="Arial" charset="0"/>
              </a:rPr>
              <a:t>-coordinate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size (diameter of a circle)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2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agk::AddVirtualJoystick(1,50,50,50);</a:t>
            </a:r>
          </a:p>
        </p:txBody>
      </p:sp>
    </p:spTree>
    <p:extLst>
      <p:ext uri="{BB962C8B-B14F-4D97-AF65-F5344CB8AC3E}">
        <p14:creationId xmlns:p14="http://schemas.microsoft.com/office/powerpoint/2010/main" val="194565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– Key Words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075613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urier New" charset="0"/>
                <a:cs typeface="Arial" charset="0"/>
              </a:rPr>
              <a:t>throw</a:t>
            </a:r>
            <a:r>
              <a:rPr lang="en-US" sz="2800">
                <a:latin typeface="Arial" charset="0"/>
                <a:cs typeface="Arial" charset="0"/>
              </a:rPr>
              <a:t> – followed by an argument, is used to throw an exception</a:t>
            </a:r>
            <a:endParaRPr lang="en-US" sz="2800">
              <a:latin typeface="Courier New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urier New" charset="0"/>
                <a:cs typeface="Arial" charset="0"/>
              </a:rPr>
              <a:t>try</a:t>
            </a:r>
            <a:r>
              <a:rPr lang="en-US" sz="2800">
                <a:latin typeface="Arial" charset="0"/>
                <a:cs typeface="Arial" charset="0"/>
              </a:rPr>
              <a:t> – followed by a block </a:t>
            </a:r>
            <a:r>
              <a:rPr lang="en-US" sz="2800">
                <a:latin typeface="Courier New" charset="0"/>
                <a:cs typeface="Arial" charset="0"/>
              </a:rPr>
              <a:t>{ }</a:t>
            </a:r>
            <a:r>
              <a:rPr lang="en-US" sz="2800">
                <a:latin typeface="Arial" charset="0"/>
                <a:cs typeface="Arial" charset="0"/>
              </a:rPr>
              <a:t>, is used to invoke code that throws an exception</a:t>
            </a:r>
            <a:endParaRPr lang="en-US" sz="2800">
              <a:latin typeface="Courier New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urier New" charset="0"/>
                <a:cs typeface="Arial" charset="0"/>
              </a:rPr>
              <a:t>catch</a:t>
            </a:r>
            <a:r>
              <a:rPr lang="en-US" sz="2800">
                <a:latin typeface="Arial" charset="0"/>
                <a:cs typeface="Arial" charset="0"/>
              </a:rPr>
              <a:t> – followed by a block </a:t>
            </a:r>
            <a:r>
              <a:rPr lang="en-US" sz="2800">
                <a:latin typeface="Courier New" charset="0"/>
                <a:cs typeface="Arial" charset="0"/>
              </a:rPr>
              <a:t>{ }</a:t>
            </a:r>
            <a:r>
              <a:rPr lang="en-US" sz="2800">
                <a:latin typeface="Arial" charset="0"/>
                <a:cs typeface="Arial" charset="0"/>
              </a:rPr>
              <a:t>, is used to detect and process exceptions thrown in preceding </a:t>
            </a:r>
            <a:r>
              <a:rPr lang="en-US" sz="2800">
                <a:latin typeface="Courier New" charset="0"/>
                <a:cs typeface="Arial" charset="0"/>
              </a:rPr>
              <a:t>try</a:t>
            </a:r>
            <a:r>
              <a:rPr lang="en-US" sz="2800">
                <a:latin typeface="Arial" charset="0"/>
                <a:cs typeface="Arial" charset="0"/>
              </a:rPr>
              <a:t> block.  Takes a parameter that matches the type thrown.</a:t>
            </a:r>
            <a:endParaRPr lang="en-US" sz="2800">
              <a:latin typeface="Courier Ne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75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– Flow of Control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3100"/>
            <a:ext cx="8164513" cy="3703638"/>
          </a:xfrm>
        </p:spPr>
        <p:txBody>
          <a:bodyPr/>
          <a:lstStyle/>
          <a:p>
            <a:pPr marL="609600" indent="-609600">
              <a:lnSpc>
                <a:spcPct val="85000"/>
              </a:lnSpc>
              <a:buClr>
                <a:schemeClr val="tx1"/>
              </a:buClr>
              <a:buFontTx/>
              <a:buAutoNum type="arabicParenR"/>
            </a:pPr>
            <a:r>
              <a:rPr lang="en-US" sz="2400">
                <a:latin typeface="Arial" charset="0"/>
                <a:cs typeface="Arial" charset="0"/>
              </a:rPr>
              <a:t>A function that throws an exception is called from within a try block</a:t>
            </a:r>
          </a:p>
          <a:p>
            <a:pPr marL="609600" indent="-609600">
              <a:lnSpc>
                <a:spcPct val="85000"/>
              </a:lnSpc>
              <a:buClr>
                <a:schemeClr val="tx1"/>
              </a:buClr>
              <a:buFontTx/>
              <a:buAutoNum type="arabicParenR"/>
            </a:pPr>
            <a:r>
              <a:rPr lang="en-US" sz="2400">
                <a:latin typeface="Arial" charset="0"/>
                <a:cs typeface="Arial" charset="0"/>
              </a:rPr>
              <a:t>If the function throws an exception, the function terminates and the try block is immediately exited.  A catch block to process the exception is searched for in the source code immediately following the try block.</a:t>
            </a:r>
          </a:p>
          <a:p>
            <a:pPr marL="609600" indent="-609600">
              <a:lnSpc>
                <a:spcPct val="85000"/>
              </a:lnSpc>
              <a:buClr>
                <a:schemeClr val="tx1"/>
              </a:buClr>
              <a:buFontTx/>
              <a:buAutoNum type="arabicParenR"/>
            </a:pPr>
            <a:r>
              <a:rPr lang="en-US" sz="2400">
                <a:latin typeface="Arial" charset="0"/>
                <a:cs typeface="Arial" charset="0"/>
              </a:rPr>
              <a:t>If a catch block is found that matches the exception thrown, it is executed.  If no catch block that matches the exception is found, the program terminates.</a:t>
            </a:r>
          </a:p>
        </p:txBody>
      </p:sp>
    </p:spTree>
    <p:extLst>
      <p:ext uri="{BB962C8B-B14F-4D97-AF65-F5344CB8AC3E}">
        <p14:creationId xmlns:p14="http://schemas.microsoft.com/office/powerpoint/2010/main" val="7922426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– Example 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305800" cy="4419600"/>
          </a:xfrm>
        </p:spPr>
        <p:txBody>
          <a:bodyPr/>
          <a:lstStyle/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// function that throws an exception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int totalDays(int days, int weeks) 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{ 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	if ((days &lt; 0) || (days &gt; 7))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	  throw "invalid number of days";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// the argument to throw is the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// character string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  else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	  return (7 * weeks + days);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317062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– Example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267200"/>
          </a:xfrm>
        </p:spPr>
        <p:txBody>
          <a:bodyPr/>
          <a:lstStyle/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try // block that calls function 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{  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		 totDays = totalDays(days, weeks);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   cout &lt;&lt; "Total days: " &lt;&lt; days;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}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catch (char *msg) // interpret 						  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r>
              <a:rPr lang="en-US" sz="2400">
                <a:latin typeface="Courier New" charset="0"/>
                <a:cs typeface="Arial" charset="0"/>
              </a:rPr>
              <a:t>// 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r>
              <a:rPr lang="en-US" sz="2400">
                <a:latin typeface="Courier New" charset="0"/>
                <a:cs typeface="Arial" charset="0"/>
              </a:rPr>
              <a:t>exception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{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   cout &lt;&lt; "Error: " &lt;&lt; msg;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400">
                <a:latin typeface="Courier New" charset="0"/>
                <a:cs typeface="Arial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427886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– What Happens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en-US" sz="2800">
                <a:latin typeface="Arial" charset="0"/>
                <a:cs typeface="Arial" charset="0"/>
              </a:rPr>
              <a:t> </a:t>
            </a:r>
            <a:r>
              <a:rPr lang="en-US" sz="2800">
                <a:latin typeface="Courier New" charset="0"/>
                <a:cs typeface="Arial" charset="0"/>
              </a:rPr>
              <a:t>try</a:t>
            </a:r>
            <a:r>
              <a:rPr lang="en-US" sz="2800">
                <a:latin typeface="Arial" charset="0"/>
                <a:cs typeface="Arial" charset="0"/>
              </a:rPr>
              <a:t> block is entered.  </a:t>
            </a:r>
            <a:r>
              <a:rPr lang="en-US" sz="2800">
                <a:latin typeface="Courier New" charset="0"/>
                <a:cs typeface="Arial" charset="0"/>
              </a:rPr>
              <a:t>totalDays</a:t>
            </a:r>
            <a:r>
              <a:rPr lang="en-US" sz="2800">
                <a:latin typeface="Arial" charset="0"/>
                <a:cs typeface="Arial" charset="0"/>
              </a:rPr>
              <a:t> function is called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en-US" sz="2800">
                <a:latin typeface="Arial" charset="0"/>
                <a:cs typeface="Arial" charset="0"/>
              </a:rPr>
              <a:t>If 1st parameter is between 0 and 7, total number of days is returned and </a:t>
            </a:r>
            <a:r>
              <a:rPr lang="en-US" sz="2800">
                <a:latin typeface="Courier New" charset="0"/>
                <a:cs typeface="Arial" charset="0"/>
              </a:rPr>
              <a:t>catch</a:t>
            </a:r>
            <a:r>
              <a:rPr lang="en-US" sz="2800">
                <a:latin typeface="Arial" charset="0"/>
                <a:cs typeface="Arial" charset="0"/>
              </a:rPr>
              <a:t> block is skipped over (no exception thrown)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en-US" sz="2800">
                <a:latin typeface="Arial" charset="0"/>
                <a:cs typeface="Arial" charset="0"/>
              </a:rPr>
              <a:t>If exception is thrown, function and </a:t>
            </a:r>
            <a:r>
              <a:rPr lang="en-US" sz="2800">
                <a:latin typeface="Courier New" charset="0"/>
                <a:cs typeface="Arial" charset="0"/>
              </a:rPr>
              <a:t>try</a:t>
            </a:r>
            <a:r>
              <a:rPr lang="en-US" sz="2800">
                <a:latin typeface="Arial" charset="0"/>
                <a:cs typeface="Arial" charset="0"/>
              </a:rPr>
              <a:t> block are exited, </a:t>
            </a:r>
            <a:r>
              <a:rPr lang="en-US" sz="2800">
                <a:latin typeface="Courier New" charset="0"/>
                <a:cs typeface="Arial" charset="0"/>
              </a:rPr>
              <a:t>catch</a:t>
            </a:r>
            <a:r>
              <a:rPr lang="en-US" sz="2800">
                <a:latin typeface="Arial" charset="0"/>
                <a:cs typeface="Arial" charset="0"/>
              </a:rPr>
              <a:t> blocks are scanned for 1</a:t>
            </a:r>
            <a:r>
              <a:rPr lang="en-US" sz="2800" baseline="30000">
                <a:latin typeface="Arial" charset="0"/>
                <a:cs typeface="Arial" charset="0"/>
              </a:rPr>
              <a:t>st</a:t>
            </a:r>
            <a:r>
              <a:rPr lang="en-US" sz="2800">
                <a:latin typeface="Arial" charset="0"/>
                <a:cs typeface="Arial" charset="0"/>
              </a:rPr>
              <a:t> one that matches the data type of the thrown exception.  </a:t>
            </a:r>
            <a:r>
              <a:rPr lang="en-US" sz="2800">
                <a:latin typeface="Courier New" charset="0"/>
                <a:cs typeface="Arial" charset="0"/>
              </a:rPr>
              <a:t>catch</a:t>
            </a:r>
            <a:r>
              <a:rPr lang="en-US" sz="2800">
                <a:latin typeface="Arial" charset="0"/>
                <a:cs typeface="Arial" charset="0"/>
              </a:rPr>
              <a:t> block executes</a:t>
            </a:r>
          </a:p>
        </p:txBody>
      </p:sp>
    </p:spTree>
    <p:extLst>
      <p:ext uri="{BB962C8B-B14F-4D97-AF65-F5344CB8AC3E}">
        <p14:creationId xmlns:p14="http://schemas.microsoft.com/office/powerpoint/2010/main" val="2086561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443038"/>
            <a:ext cx="644525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From Program 16-1</a:t>
            </a:r>
          </a:p>
        </p:txBody>
      </p:sp>
    </p:spTree>
    <p:extLst>
      <p:ext uri="{BB962C8B-B14F-4D97-AF65-F5344CB8AC3E}">
        <p14:creationId xmlns:p14="http://schemas.microsoft.com/office/powerpoint/2010/main" val="3919482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552575"/>
            <a:ext cx="655637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From Program 16-1</a:t>
            </a:r>
          </a:p>
        </p:txBody>
      </p:sp>
    </p:spTree>
    <p:extLst>
      <p:ext uri="{BB962C8B-B14F-4D97-AF65-F5344CB8AC3E}">
        <p14:creationId xmlns:p14="http://schemas.microsoft.com/office/powerpoint/2010/main" val="33315263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0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What Happens in theTry/Catch Construct</a:t>
            </a:r>
          </a:p>
        </p:txBody>
      </p:sp>
    </p:spTree>
    <p:extLst>
      <p:ext uri="{BB962C8B-B14F-4D97-AF65-F5344CB8AC3E}">
        <p14:creationId xmlns:p14="http://schemas.microsoft.com/office/powerpoint/2010/main" val="354132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34925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What if no exception is thrown?</a:t>
            </a:r>
          </a:p>
        </p:txBody>
      </p:sp>
      <p:pic>
        <p:nvPicPr>
          <p:cNvPr id="15363" name="Picture 3" descr="16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9775"/>
            <a:ext cx="8763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989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-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Predefined functions such as </a:t>
            </a:r>
            <a:r>
              <a:rPr lang="en-US">
                <a:latin typeface="Courier New" charset="0"/>
                <a:cs typeface="Arial" charset="0"/>
              </a:rPr>
              <a:t>new</a:t>
            </a:r>
            <a:r>
              <a:rPr lang="en-US">
                <a:latin typeface="Arial" charset="0"/>
                <a:cs typeface="Arial" charset="0"/>
              </a:rPr>
              <a:t> may throw exceptions</a:t>
            </a:r>
          </a:p>
          <a:p>
            <a:r>
              <a:rPr lang="en-US">
                <a:latin typeface="Arial" charset="0"/>
                <a:cs typeface="Arial" charset="0"/>
              </a:rPr>
              <a:t>The value that is thrown does not need to be used in </a:t>
            </a:r>
            <a:r>
              <a:rPr lang="en-US">
                <a:latin typeface="Courier New" charset="0"/>
                <a:cs typeface="Arial" charset="0"/>
              </a:rPr>
              <a:t>catch</a:t>
            </a:r>
            <a:r>
              <a:rPr lang="en-US">
                <a:latin typeface="Arial" charset="0"/>
                <a:cs typeface="Arial" charset="0"/>
              </a:rPr>
              <a:t> block.  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in this case, no name is needed in catch parameter definition</a:t>
            </a:r>
          </a:p>
          <a:p>
            <a:pPr lvl="1"/>
            <a:r>
              <a:rPr lang="en-US">
                <a:latin typeface="Courier New" charset="0"/>
                <a:cs typeface="Arial" charset="0"/>
              </a:rPr>
              <a:t>catch</a:t>
            </a:r>
            <a:r>
              <a:rPr lang="en-US">
                <a:latin typeface="Arial" charset="0"/>
                <a:cs typeface="Arial" charset="0"/>
              </a:rPr>
              <a:t> block parameter definition </a:t>
            </a:r>
            <a:r>
              <a:rPr lang="en-US" i="1">
                <a:latin typeface="Arial" charset="0"/>
                <a:cs typeface="Arial" charset="0"/>
              </a:rPr>
              <a:t>does</a:t>
            </a:r>
            <a:r>
              <a:rPr lang="en-US">
                <a:latin typeface="Arial" charset="0"/>
                <a:cs typeface="Arial" charset="0"/>
              </a:rPr>
              <a:t> need the type of exception being caught</a:t>
            </a:r>
          </a:p>
        </p:txBody>
      </p:sp>
    </p:spTree>
    <p:extLst>
      <p:ext uri="{BB962C8B-B14F-4D97-AF65-F5344CB8AC3E}">
        <p14:creationId xmlns:p14="http://schemas.microsoft.com/office/powerpoint/2010/main" val="35174666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1188"/>
            <a:ext cx="8458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0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 Not Caught?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An exception will not be caught if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it is thrown from outside of a </a:t>
            </a:r>
            <a:r>
              <a:rPr lang="en-US">
                <a:latin typeface="Courier New" charset="0"/>
                <a:cs typeface="Arial" charset="0"/>
              </a:rPr>
              <a:t>try</a:t>
            </a:r>
            <a:r>
              <a:rPr lang="en-US">
                <a:latin typeface="Arial" charset="0"/>
                <a:cs typeface="Arial" charset="0"/>
              </a:rPr>
              <a:t> block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there is no </a:t>
            </a:r>
            <a:r>
              <a:rPr lang="en-US">
                <a:latin typeface="Courier New" charset="0"/>
                <a:cs typeface="Arial" charset="0"/>
              </a:rPr>
              <a:t>catch</a:t>
            </a:r>
            <a:r>
              <a:rPr lang="en-US">
                <a:latin typeface="Arial" charset="0"/>
                <a:cs typeface="Arial" charset="0"/>
              </a:rPr>
              <a:t> block that matches the data type of the thrown exception</a:t>
            </a:r>
          </a:p>
          <a:p>
            <a:r>
              <a:rPr lang="en-US">
                <a:latin typeface="Arial" charset="0"/>
                <a:cs typeface="Arial" charset="0"/>
              </a:rPr>
              <a:t>If an exception is not caught, the program will terminate</a:t>
            </a:r>
          </a:p>
        </p:txBody>
      </p:sp>
    </p:spTree>
    <p:extLst>
      <p:ext uri="{BB962C8B-B14F-4D97-AF65-F5344CB8AC3E}">
        <p14:creationId xmlns:p14="http://schemas.microsoft.com/office/powerpoint/2010/main" val="23108739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Exceptions and Objects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An </a:t>
            </a:r>
            <a:r>
              <a:rPr lang="en-US" u="sng">
                <a:latin typeface="Arial" charset="0"/>
                <a:cs typeface="Arial" charset="0"/>
              </a:rPr>
              <a:t>exception class</a:t>
            </a:r>
            <a:r>
              <a:rPr lang="en-US">
                <a:latin typeface="Arial" charset="0"/>
                <a:cs typeface="Arial" charset="0"/>
              </a:rPr>
              <a:t> can be defined in a class and thrown as an exception by a member function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An exception class may have: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no members: used only to signal an error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members: pass error data to </a:t>
            </a:r>
            <a:r>
              <a:rPr lang="en-US">
                <a:latin typeface="Courier New" charset="0"/>
                <a:cs typeface="Arial" charset="0"/>
              </a:rPr>
              <a:t>catch</a:t>
            </a:r>
            <a:r>
              <a:rPr lang="en-US">
                <a:latin typeface="Arial" charset="0"/>
                <a:cs typeface="Arial" charset="0"/>
              </a:rPr>
              <a:t> block 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 class can have more than one exception class</a:t>
            </a:r>
          </a:p>
        </p:txBody>
      </p:sp>
    </p:spTree>
    <p:extLst>
      <p:ext uri="{BB962C8B-B14F-4D97-AF65-F5344CB8AC3E}">
        <p14:creationId xmlns:p14="http://schemas.microsoft.com/office/powerpoint/2010/main" val="2228649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19200"/>
            <a:ext cx="61674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314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711325"/>
            <a:ext cx="67818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303213"/>
            <a:ext cx="77438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solidFill>
                  <a:srgbClr val="603A2F"/>
                </a:solidFill>
              </a:rPr>
              <a:t>Contents of Rectangle.h (Version1) (Continued) </a:t>
            </a:r>
          </a:p>
        </p:txBody>
      </p:sp>
    </p:spTree>
    <p:extLst>
      <p:ext uri="{BB962C8B-B14F-4D97-AF65-F5344CB8AC3E}">
        <p14:creationId xmlns:p14="http://schemas.microsoft.com/office/powerpoint/2010/main" val="11876102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1676400" y="1143000"/>
            <a:ext cx="5791200" cy="4740275"/>
            <a:chOff x="192" y="192"/>
            <a:chExt cx="4896" cy="4007"/>
          </a:xfrm>
        </p:grpSpPr>
        <p:pic>
          <p:nvPicPr>
            <p:cNvPr id="2150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1584"/>
              <a:ext cx="4716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4864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2638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62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008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43000"/>
            <a:ext cx="58674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699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129" y="0"/>
            <a:ext cx="4777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Exercise: Rectangle exceptions</a:t>
            </a:r>
          </a:p>
          <a:p>
            <a:endParaRPr lang="en-US" dirty="0"/>
          </a:p>
          <a:p>
            <a:r>
              <a:rPr lang="en-US" dirty="0" smtClean="0"/>
              <a:t>Folder “Rectangle Version 1” in Google Drive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// Implementation file for the Rectangle class.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Rectangle.h</a:t>
            </a:r>
            <a:r>
              <a:rPr lang="en-US" sz="1000" dirty="0"/>
              <a:t>"</a:t>
            </a:r>
          </a:p>
          <a:p>
            <a:endParaRPr lang="en-US" sz="1000" dirty="0"/>
          </a:p>
          <a:p>
            <a:r>
              <a:rPr lang="en-US" sz="1000" dirty="0"/>
              <a:t>//***********************************************************</a:t>
            </a:r>
          </a:p>
          <a:p>
            <a:r>
              <a:rPr lang="en-US" sz="1000" dirty="0"/>
              <a:t>// </a:t>
            </a:r>
            <a:r>
              <a:rPr lang="en-US" sz="1000" dirty="0" err="1"/>
              <a:t>setWidth</a:t>
            </a:r>
            <a:r>
              <a:rPr lang="en-US" sz="1000" dirty="0"/>
              <a:t> sets the value of the member variable width.    *</a:t>
            </a:r>
          </a:p>
          <a:p>
            <a:r>
              <a:rPr lang="en-US" sz="1000" dirty="0"/>
              <a:t>//***********************************************************</a:t>
            </a:r>
          </a:p>
          <a:p>
            <a:endParaRPr lang="en-US" sz="1000" dirty="0"/>
          </a:p>
          <a:p>
            <a:r>
              <a:rPr lang="en-US" sz="1000" dirty="0"/>
              <a:t>void Rectangle::</a:t>
            </a:r>
            <a:r>
              <a:rPr lang="en-US" sz="1000" dirty="0" err="1"/>
              <a:t>setWidth</a:t>
            </a:r>
            <a:r>
              <a:rPr lang="en-US" sz="1000" dirty="0"/>
              <a:t>(double w)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   if (w &gt;= 0)</a:t>
            </a:r>
          </a:p>
          <a:p>
            <a:r>
              <a:rPr lang="en-US" sz="1000" dirty="0"/>
              <a:t>      width = w;</a:t>
            </a:r>
          </a:p>
          <a:p>
            <a:r>
              <a:rPr lang="en-US" sz="1000" dirty="0"/>
              <a:t>   else</a:t>
            </a:r>
          </a:p>
          <a:p>
            <a:r>
              <a:rPr lang="en-US" sz="1000" dirty="0"/>
              <a:t>      throw </a:t>
            </a:r>
            <a:r>
              <a:rPr lang="en-US" sz="1000" dirty="0" err="1"/>
              <a:t>NegativeSize</a:t>
            </a:r>
            <a:r>
              <a:rPr lang="en-US" sz="1000" dirty="0"/>
              <a:t>();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  <a:p>
            <a:r>
              <a:rPr lang="en-US" sz="1000" dirty="0"/>
              <a:t>//***********************************************************</a:t>
            </a:r>
          </a:p>
          <a:p>
            <a:r>
              <a:rPr lang="en-US" sz="1000" dirty="0"/>
              <a:t>// </a:t>
            </a:r>
            <a:r>
              <a:rPr lang="en-US" sz="1000" dirty="0" err="1"/>
              <a:t>setLength</a:t>
            </a:r>
            <a:r>
              <a:rPr lang="en-US" sz="1000" dirty="0"/>
              <a:t> sets the value of the member variable length.  *</a:t>
            </a:r>
          </a:p>
          <a:p>
            <a:r>
              <a:rPr lang="en-US" sz="1000" dirty="0"/>
              <a:t>//***********************************************************</a:t>
            </a:r>
          </a:p>
          <a:p>
            <a:endParaRPr lang="en-US" sz="1000" dirty="0"/>
          </a:p>
          <a:p>
            <a:r>
              <a:rPr lang="en-US" sz="1000" dirty="0"/>
              <a:t>void Rectangle::</a:t>
            </a:r>
            <a:r>
              <a:rPr lang="en-US" sz="1000" dirty="0" err="1"/>
              <a:t>setLength</a:t>
            </a:r>
            <a:r>
              <a:rPr lang="en-US" sz="1000" dirty="0"/>
              <a:t>(double </a:t>
            </a:r>
            <a:r>
              <a:rPr lang="en-US" sz="1000" dirty="0" err="1"/>
              <a:t>len</a:t>
            </a:r>
            <a:r>
              <a:rPr lang="en-US" sz="1000" dirty="0"/>
              <a:t>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   if (</a:t>
            </a:r>
            <a:r>
              <a:rPr lang="en-US" sz="1000" dirty="0" err="1"/>
              <a:t>len</a:t>
            </a:r>
            <a:r>
              <a:rPr lang="en-US" sz="1000" dirty="0"/>
              <a:t> &gt;= 0)</a:t>
            </a:r>
          </a:p>
          <a:p>
            <a:r>
              <a:rPr lang="en-US" sz="1000" dirty="0"/>
              <a:t>      length = </a:t>
            </a:r>
            <a:r>
              <a:rPr lang="en-US" sz="1000" dirty="0" err="1"/>
              <a:t>len</a:t>
            </a:r>
            <a:r>
              <a:rPr lang="en-US" sz="1000" dirty="0"/>
              <a:t>;</a:t>
            </a:r>
          </a:p>
          <a:p>
            <a:r>
              <a:rPr lang="en-US" sz="1000" dirty="0"/>
              <a:t>   else</a:t>
            </a:r>
          </a:p>
          <a:p>
            <a:r>
              <a:rPr lang="en-US" sz="1000" dirty="0"/>
              <a:t>      throw </a:t>
            </a:r>
            <a:r>
              <a:rPr lang="en-US" sz="1000" dirty="0" err="1"/>
              <a:t>NegativeSize</a:t>
            </a:r>
            <a:r>
              <a:rPr lang="en-US" sz="1000" dirty="0"/>
              <a:t>();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379577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// This program demonstrates Rectangle class exceptions.</a:t>
            </a:r>
          </a:p>
          <a:p>
            <a:r>
              <a:rPr lang="en-US" sz="1000" dirty="0"/>
              <a:t>#include &lt;</a:t>
            </a:r>
            <a:r>
              <a:rPr lang="en-US" sz="1000" dirty="0" err="1"/>
              <a:t>iostream</a:t>
            </a:r>
            <a:r>
              <a:rPr lang="en-US" sz="1000" dirty="0"/>
              <a:t>&gt;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Rectangle.h</a:t>
            </a:r>
            <a:r>
              <a:rPr lang="en-US" sz="1000" dirty="0"/>
              <a:t>"</a:t>
            </a:r>
          </a:p>
          <a:p>
            <a:r>
              <a:rPr lang="en-US" sz="1000" dirty="0"/>
              <a:t>using namespace </a:t>
            </a:r>
            <a:r>
              <a:rPr lang="en-US" sz="1000" dirty="0" err="1"/>
              <a:t>std</a:t>
            </a:r>
            <a:r>
              <a:rPr lang="en-US" sz="1000" dirty="0"/>
              <a:t>;</a:t>
            </a:r>
          </a:p>
          <a:p>
            <a:endParaRPr lang="en-US" sz="1000" dirty="0"/>
          </a:p>
          <a:p>
            <a:r>
              <a:rPr lang="en-US" sz="1000" dirty="0" err="1"/>
              <a:t>int</a:t>
            </a:r>
            <a:r>
              <a:rPr lang="en-US" sz="1000" dirty="0"/>
              <a:t> main()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int</a:t>
            </a:r>
            <a:r>
              <a:rPr lang="en-US" sz="1000" dirty="0"/>
              <a:t> width;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int</a:t>
            </a:r>
            <a:r>
              <a:rPr lang="en-US" sz="1000" dirty="0"/>
              <a:t> length;</a:t>
            </a:r>
          </a:p>
          <a:p>
            <a:r>
              <a:rPr lang="en-US" sz="1000" dirty="0"/>
              <a:t>   </a:t>
            </a:r>
          </a:p>
          <a:p>
            <a:r>
              <a:rPr lang="en-US" sz="1000" dirty="0"/>
              <a:t>   // Create a Rectangle object.</a:t>
            </a:r>
          </a:p>
          <a:p>
            <a:r>
              <a:rPr lang="en-US" sz="1000" dirty="0"/>
              <a:t>   Rectangle </a:t>
            </a:r>
            <a:r>
              <a:rPr lang="en-US" sz="1000" dirty="0" err="1"/>
              <a:t>myRectangle</a:t>
            </a:r>
            <a:r>
              <a:rPr lang="en-US" sz="1000" dirty="0"/>
              <a:t>;</a:t>
            </a:r>
          </a:p>
          <a:p>
            <a:endParaRPr lang="en-US" sz="1000" dirty="0"/>
          </a:p>
          <a:p>
            <a:r>
              <a:rPr lang="en-US" sz="1000" dirty="0"/>
              <a:t>   // Get the width and length.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cout</a:t>
            </a:r>
            <a:r>
              <a:rPr lang="en-US" sz="1000" dirty="0"/>
              <a:t> &lt;&lt; "Enter the rectangle's width: ";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cin</a:t>
            </a:r>
            <a:r>
              <a:rPr lang="en-US" sz="1000" dirty="0"/>
              <a:t> &gt;&gt; width;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cout</a:t>
            </a:r>
            <a:r>
              <a:rPr lang="en-US" sz="1000" dirty="0"/>
              <a:t> &lt;&lt; "Enter the rectangle's length: ";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cin</a:t>
            </a:r>
            <a:r>
              <a:rPr lang="en-US" sz="1000" dirty="0"/>
              <a:t> &gt;&gt; length;</a:t>
            </a:r>
          </a:p>
          <a:p>
            <a:r>
              <a:rPr lang="en-US" sz="1000" dirty="0"/>
              <a:t>   </a:t>
            </a:r>
          </a:p>
          <a:p>
            <a:r>
              <a:rPr lang="en-US" sz="1000" dirty="0"/>
              <a:t>   // Store these values in the Rectangle object.</a:t>
            </a:r>
          </a:p>
          <a:p>
            <a:r>
              <a:rPr lang="en-US" sz="1000" dirty="0"/>
              <a:t>   try</a:t>
            </a:r>
          </a:p>
          <a:p>
            <a:r>
              <a:rPr lang="en-US" sz="1000" dirty="0"/>
              <a:t>   {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myRectangle.setWidth</a:t>
            </a:r>
            <a:r>
              <a:rPr lang="en-US" sz="1000" dirty="0"/>
              <a:t>(width);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myRectangle.setLength</a:t>
            </a:r>
            <a:r>
              <a:rPr lang="en-US" sz="1000" dirty="0"/>
              <a:t>(length);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cout</a:t>
            </a:r>
            <a:r>
              <a:rPr lang="en-US" sz="1000" dirty="0"/>
              <a:t> &lt;&lt; "The area of the rectangle is "</a:t>
            </a:r>
          </a:p>
          <a:p>
            <a:r>
              <a:rPr lang="en-US" sz="1000" dirty="0"/>
              <a:t>           &lt;&lt; </a:t>
            </a:r>
            <a:r>
              <a:rPr lang="en-US" sz="1000" dirty="0" err="1"/>
              <a:t>myRectangle.getArea</a:t>
            </a:r>
            <a:r>
              <a:rPr lang="en-US" sz="1000" dirty="0"/>
              <a:t>() &lt;&lt; </a:t>
            </a:r>
            <a:r>
              <a:rPr lang="en-US" sz="1000" dirty="0" err="1"/>
              <a:t>endl</a:t>
            </a:r>
            <a:r>
              <a:rPr lang="en-US" sz="1000" dirty="0"/>
              <a:t>;</a:t>
            </a:r>
          </a:p>
          <a:p>
            <a:r>
              <a:rPr lang="en-US" sz="1000" dirty="0"/>
              <a:t>   }</a:t>
            </a:r>
          </a:p>
          <a:p>
            <a:r>
              <a:rPr lang="en-US" sz="1000" dirty="0"/>
              <a:t>   catch (Rectangle::</a:t>
            </a:r>
            <a:r>
              <a:rPr lang="en-US" sz="1000" dirty="0" err="1"/>
              <a:t>NegativeSize</a:t>
            </a:r>
            <a:r>
              <a:rPr lang="en-US" sz="1000" dirty="0"/>
              <a:t>)</a:t>
            </a:r>
          </a:p>
          <a:p>
            <a:r>
              <a:rPr lang="en-US" sz="1000" dirty="0"/>
              <a:t>   {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cout</a:t>
            </a:r>
            <a:r>
              <a:rPr lang="en-US" sz="1000" dirty="0"/>
              <a:t> &lt;&lt; "Error: A negative value was entered.\n";</a:t>
            </a:r>
          </a:p>
          <a:p>
            <a:r>
              <a:rPr lang="en-US" sz="1000" dirty="0"/>
              <a:t>   }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cout</a:t>
            </a:r>
            <a:r>
              <a:rPr lang="en-US" sz="1000" dirty="0"/>
              <a:t> &lt;&lt; "End of the program.\n";</a:t>
            </a:r>
          </a:p>
          <a:p>
            <a:endParaRPr lang="en-US" sz="1000" dirty="0"/>
          </a:p>
          <a:p>
            <a:r>
              <a:rPr lang="en-US" sz="1000" dirty="0"/>
              <a:t>   return 0;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946" y="419100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// Specification file for the Rectangle class</a:t>
            </a:r>
          </a:p>
          <a:p>
            <a:r>
              <a:rPr lang="en-US" sz="1000" dirty="0"/>
              <a:t>#</a:t>
            </a:r>
            <a:r>
              <a:rPr lang="en-US" sz="1000" dirty="0" err="1"/>
              <a:t>ifndef</a:t>
            </a:r>
            <a:r>
              <a:rPr lang="en-US" sz="1000" dirty="0"/>
              <a:t> RECTANGLE_H</a:t>
            </a:r>
          </a:p>
          <a:p>
            <a:r>
              <a:rPr lang="en-US" sz="1000" dirty="0"/>
              <a:t>#define RECTANGLE_H</a:t>
            </a:r>
          </a:p>
          <a:p>
            <a:endParaRPr lang="en-US" sz="1000" dirty="0"/>
          </a:p>
          <a:p>
            <a:r>
              <a:rPr lang="en-US" sz="1000" dirty="0"/>
              <a:t>class Rectangle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   private:</a:t>
            </a:r>
          </a:p>
          <a:p>
            <a:r>
              <a:rPr lang="en-US" sz="1000" dirty="0"/>
              <a:t>      double width;     // The rectangle's width</a:t>
            </a:r>
          </a:p>
          <a:p>
            <a:r>
              <a:rPr lang="en-US" sz="1000" dirty="0"/>
              <a:t>      double length;    // The rectangle's length</a:t>
            </a:r>
          </a:p>
          <a:p>
            <a:r>
              <a:rPr lang="en-US" sz="1000" dirty="0"/>
              <a:t>   public:</a:t>
            </a:r>
          </a:p>
          <a:p>
            <a:r>
              <a:rPr lang="en-US" sz="1000" dirty="0"/>
              <a:t>      // Exception class</a:t>
            </a:r>
          </a:p>
          <a:p>
            <a:r>
              <a:rPr lang="en-US" sz="1000" dirty="0"/>
              <a:t>      class </a:t>
            </a:r>
            <a:r>
              <a:rPr lang="en-US" sz="1000" dirty="0" err="1"/>
              <a:t>NegativeSize</a:t>
            </a:r>
            <a:endParaRPr lang="en-US" sz="1000" dirty="0"/>
          </a:p>
          <a:p>
            <a:r>
              <a:rPr lang="de-DE" sz="1000" dirty="0"/>
              <a:t>         { };            // Empty </a:t>
            </a:r>
            <a:r>
              <a:rPr lang="de-DE" sz="1000" dirty="0" err="1"/>
              <a:t>class</a:t>
            </a:r>
            <a:r>
              <a:rPr lang="de-DE" sz="1000" dirty="0"/>
              <a:t> </a:t>
            </a:r>
            <a:r>
              <a:rPr lang="de-DE" sz="1000" dirty="0" err="1"/>
              <a:t>declaration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      // Default </a:t>
            </a:r>
            <a:r>
              <a:rPr lang="de-DE" sz="1000" dirty="0" err="1"/>
              <a:t>constructor</a:t>
            </a:r>
            <a:endParaRPr lang="de-DE" sz="1000" dirty="0"/>
          </a:p>
          <a:p>
            <a:r>
              <a:rPr lang="es-ES_tradnl" sz="1000" dirty="0"/>
              <a:t>      </a:t>
            </a:r>
            <a:r>
              <a:rPr lang="es-ES_tradnl" sz="1000" dirty="0" err="1"/>
              <a:t>Rectangle</a:t>
            </a:r>
            <a:r>
              <a:rPr lang="es-ES_tradnl" sz="1000" dirty="0"/>
              <a:t>()</a:t>
            </a:r>
          </a:p>
          <a:p>
            <a:r>
              <a:rPr lang="en-US" sz="1000" dirty="0"/>
              <a:t>         { width = 0.0; length = 0.0; }</a:t>
            </a:r>
          </a:p>
          <a:p>
            <a:r>
              <a:rPr lang="en-US" sz="1000" dirty="0"/>
              <a:t>      </a:t>
            </a:r>
          </a:p>
          <a:p>
            <a:r>
              <a:rPr lang="en-US" sz="1000" dirty="0"/>
              <a:t>      // </a:t>
            </a:r>
            <a:r>
              <a:rPr lang="en-US" sz="1000" dirty="0" err="1"/>
              <a:t>Mutator</a:t>
            </a:r>
            <a:r>
              <a:rPr lang="en-US" sz="1000" dirty="0"/>
              <a:t> functions, defined in </a:t>
            </a:r>
            <a:r>
              <a:rPr lang="en-US" sz="1000" dirty="0" err="1"/>
              <a:t>Rectangle.cpp</a:t>
            </a:r>
            <a:endParaRPr lang="en-US" sz="1000" dirty="0"/>
          </a:p>
          <a:p>
            <a:r>
              <a:rPr lang="en-US" sz="1000" dirty="0"/>
              <a:t>      void </a:t>
            </a:r>
            <a:r>
              <a:rPr lang="en-US" sz="1000" dirty="0" err="1"/>
              <a:t>setWidth</a:t>
            </a:r>
            <a:r>
              <a:rPr lang="en-US" sz="1000" dirty="0"/>
              <a:t>(double);</a:t>
            </a:r>
          </a:p>
          <a:p>
            <a:r>
              <a:rPr lang="en-US" sz="1000" dirty="0"/>
              <a:t>      void </a:t>
            </a:r>
            <a:r>
              <a:rPr lang="en-US" sz="1000" dirty="0" err="1"/>
              <a:t>setLength</a:t>
            </a:r>
            <a:r>
              <a:rPr lang="en-US" sz="1000" dirty="0"/>
              <a:t>(double);</a:t>
            </a:r>
          </a:p>
          <a:p>
            <a:r>
              <a:rPr lang="en-US" sz="1000" dirty="0"/>
              <a:t>      </a:t>
            </a:r>
          </a:p>
          <a:p>
            <a:r>
              <a:rPr lang="en-US" sz="1000" dirty="0"/>
              <a:t>      // </a:t>
            </a:r>
            <a:r>
              <a:rPr lang="en-US" sz="1000" dirty="0" err="1"/>
              <a:t>Accessor</a:t>
            </a:r>
            <a:r>
              <a:rPr lang="en-US" sz="1000" dirty="0"/>
              <a:t> functions</a:t>
            </a:r>
          </a:p>
          <a:p>
            <a:r>
              <a:rPr lang="en-US" sz="1000" dirty="0"/>
              <a:t>      double </a:t>
            </a:r>
            <a:r>
              <a:rPr lang="en-US" sz="1000" dirty="0" err="1"/>
              <a:t>getWidth</a:t>
            </a:r>
            <a:r>
              <a:rPr lang="en-US" sz="1000" dirty="0"/>
              <a:t>() </a:t>
            </a:r>
            <a:r>
              <a:rPr lang="en-US" sz="1000" dirty="0" err="1"/>
              <a:t>const</a:t>
            </a:r>
            <a:endParaRPr lang="en-US" sz="1000" dirty="0"/>
          </a:p>
          <a:p>
            <a:r>
              <a:rPr lang="en-US" sz="1000" dirty="0"/>
              <a:t>         { return width; }</a:t>
            </a:r>
          </a:p>
          <a:p>
            <a:endParaRPr lang="en-US" sz="1000" dirty="0"/>
          </a:p>
          <a:p>
            <a:r>
              <a:rPr lang="en-US" sz="1000" dirty="0"/>
              <a:t>      double </a:t>
            </a:r>
            <a:r>
              <a:rPr lang="en-US" sz="1000" dirty="0" err="1"/>
              <a:t>getLength</a:t>
            </a:r>
            <a:r>
              <a:rPr lang="en-US" sz="1000" dirty="0"/>
              <a:t>() </a:t>
            </a:r>
            <a:r>
              <a:rPr lang="en-US" sz="1000" dirty="0" err="1"/>
              <a:t>const</a:t>
            </a:r>
            <a:endParaRPr lang="en-US" sz="1000" dirty="0"/>
          </a:p>
          <a:p>
            <a:r>
              <a:rPr lang="en-US" sz="1000" dirty="0"/>
              <a:t>         { return length; }</a:t>
            </a:r>
          </a:p>
          <a:p>
            <a:endParaRPr lang="en-US" sz="1000" dirty="0"/>
          </a:p>
          <a:p>
            <a:r>
              <a:rPr lang="en-US" sz="1000" dirty="0"/>
              <a:t>      double </a:t>
            </a:r>
            <a:r>
              <a:rPr lang="en-US" sz="1000" dirty="0" err="1"/>
              <a:t>getArea</a:t>
            </a:r>
            <a:r>
              <a:rPr lang="en-US" sz="1000" dirty="0"/>
              <a:t>() </a:t>
            </a:r>
            <a:r>
              <a:rPr lang="en-US" sz="1000" dirty="0" err="1"/>
              <a:t>const</a:t>
            </a:r>
            <a:endParaRPr lang="en-US" sz="1000" dirty="0"/>
          </a:p>
          <a:p>
            <a:r>
              <a:rPr lang="en-US" sz="1000" dirty="0"/>
              <a:t>         { return width * length; }</a:t>
            </a:r>
          </a:p>
          <a:p>
            <a:r>
              <a:rPr lang="en-US" sz="1000" dirty="0"/>
              <a:t>};</a:t>
            </a:r>
          </a:p>
          <a:p>
            <a:r>
              <a:rPr lang="en-US" sz="1000" dirty="0"/>
              <a:t>#</a:t>
            </a:r>
            <a:r>
              <a:rPr lang="en-US" sz="1000" dirty="0" err="1"/>
              <a:t>endif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2383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57400"/>
            <a:ext cx="78486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228600"/>
            <a:ext cx="77438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rgbClr val="603A2F"/>
                </a:solidFill>
              </a:rPr>
              <a:t>Program 16-2 (Continued) </a:t>
            </a:r>
          </a:p>
        </p:txBody>
      </p:sp>
    </p:spTree>
    <p:extLst>
      <p:ext uri="{BB962C8B-B14F-4D97-AF65-F5344CB8AC3E}">
        <p14:creationId xmlns:p14="http://schemas.microsoft.com/office/powerpoint/2010/main" val="3186319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What Happens After </a:t>
            </a:r>
            <a:r>
              <a:rPr lang="en-US" dirty="0" smtClean="0">
                <a:latin typeface="Courier New" pitchFamily="112" charset="0"/>
                <a:ea typeface="+mj-ea"/>
              </a:rPr>
              <a:t>catch</a:t>
            </a:r>
            <a:r>
              <a:rPr lang="en-US" dirty="0" smtClean="0">
                <a:ea typeface="+mj-ea"/>
              </a:rPr>
              <a:t> Block?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1148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Once an exception is thrown, the program cannot return to throw point.  The function executing </a:t>
            </a:r>
            <a:r>
              <a:rPr lang="en-US">
                <a:latin typeface="Courier New" charset="0"/>
                <a:cs typeface="Arial" charset="0"/>
              </a:rPr>
              <a:t>throw</a:t>
            </a:r>
            <a:r>
              <a:rPr lang="en-US">
                <a:latin typeface="Arial" charset="0"/>
                <a:cs typeface="Arial" charset="0"/>
              </a:rPr>
              <a:t> terminates (does not return), other calling functions in </a:t>
            </a:r>
            <a:r>
              <a:rPr lang="en-US">
                <a:latin typeface="Courier New" charset="0"/>
                <a:cs typeface="Arial" charset="0"/>
              </a:rPr>
              <a:t>try</a:t>
            </a:r>
            <a:r>
              <a:rPr lang="en-US">
                <a:latin typeface="Arial" charset="0"/>
                <a:cs typeface="Arial" charset="0"/>
              </a:rPr>
              <a:t> block terminate, resulting in </a:t>
            </a:r>
            <a:r>
              <a:rPr lang="en-US" u="sng">
                <a:latin typeface="Arial" charset="0"/>
                <a:cs typeface="Arial" charset="0"/>
              </a:rPr>
              <a:t>unwinding the stack</a:t>
            </a:r>
          </a:p>
          <a:p>
            <a:r>
              <a:rPr lang="en-US">
                <a:latin typeface="Arial" charset="0"/>
                <a:cs typeface="Arial" charset="0"/>
              </a:rPr>
              <a:t>If objects were created in the </a:t>
            </a:r>
            <a:r>
              <a:rPr lang="en-US">
                <a:latin typeface="Courier New" charset="0"/>
                <a:cs typeface="Arial" charset="0"/>
              </a:rPr>
              <a:t>try</a:t>
            </a:r>
            <a:r>
              <a:rPr lang="en-US">
                <a:latin typeface="Arial" charset="0"/>
                <a:cs typeface="Arial" charset="0"/>
              </a:rPr>
              <a:t> block and an exception is thrown, they are destroyed.</a:t>
            </a:r>
          </a:p>
        </p:txBody>
      </p:sp>
    </p:spTree>
    <p:extLst>
      <p:ext uri="{BB962C8B-B14F-4D97-AF65-F5344CB8AC3E}">
        <p14:creationId xmlns:p14="http://schemas.microsoft.com/office/powerpoint/2010/main" val="2727964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change a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position?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agk::SetVirtualJoystickPosition</a:t>
            </a:r>
            <a:endParaRPr lang="en-US">
              <a:latin typeface="Times New Roman" charset="0"/>
              <a:cs typeface="Arial" charset="0"/>
            </a:endParaRPr>
          </a:p>
          <a:p>
            <a:pPr lvl="1"/>
            <a:r>
              <a:rPr lang="en-US">
                <a:latin typeface="Times New Roman" charset="0"/>
                <a:cs typeface="Arial" charset="0"/>
              </a:rPr>
              <a:t>Passing the following arguments: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index number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new center </a:t>
            </a:r>
            <a:r>
              <a:rPr lang="en-US" i="1">
                <a:latin typeface="Times New Roman" charset="0"/>
                <a:ea typeface="ＭＳ Ｐゴシック" charset="0"/>
                <a:cs typeface="Courier New" charset="0"/>
              </a:rPr>
              <a:t>X</a:t>
            </a:r>
            <a:r>
              <a:rPr lang="en-US">
                <a:latin typeface="Times New Roman" charset="0"/>
                <a:cs typeface="Arial" charset="0"/>
              </a:rPr>
              <a:t>-coordinate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new center </a:t>
            </a:r>
            <a:r>
              <a:rPr lang="en-US" i="1">
                <a:latin typeface="Times New Roman" charset="0"/>
                <a:cs typeface="Arial" charset="0"/>
              </a:rPr>
              <a:t>Y</a:t>
            </a:r>
            <a:r>
              <a:rPr lang="en-US">
                <a:latin typeface="Times New Roman" charset="0"/>
                <a:cs typeface="Arial" charset="0"/>
              </a:rPr>
              <a:t>-coordinate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3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agk::SetVirtualJoystickPosition(1,100,100);</a:t>
            </a:r>
          </a:p>
        </p:txBody>
      </p:sp>
    </p:spTree>
    <p:extLst>
      <p:ext uri="{BB962C8B-B14F-4D97-AF65-F5344CB8AC3E}">
        <p14:creationId xmlns:p14="http://schemas.microsoft.com/office/powerpoint/2010/main" val="220676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Nested </a:t>
            </a:r>
            <a:r>
              <a:rPr lang="en-US">
                <a:latin typeface="Courier New" charset="0"/>
                <a:cs typeface="Arial" charset="0"/>
              </a:rPr>
              <a:t>try</a:t>
            </a:r>
            <a:r>
              <a:rPr lang="en-US">
                <a:latin typeface="Arial" charset="0"/>
                <a:cs typeface="Arial" charset="0"/>
              </a:rPr>
              <a:t> Blocks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 </a:t>
            </a:r>
            <a:r>
              <a:rPr lang="en-US" sz="2800">
                <a:latin typeface="Courier New" charset="0"/>
                <a:cs typeface="Arial" charset="0"/>
              </a:rPr>
              <a:t>try/catch</a:t>
            </a:r>
            <a:r>
              <a:rPr lang="en-US" sz="2800">
                <a:latin typeface="Arial" charset="0"/>
                <a:cs typeface="Arial" charset="0"/>
              </a:rPr>
              <a:t> blocks can occur within an enclosing </a:t>
            </a:r>
            <a:r>
              <a:rPr lang="en-US" sz="2800">
                <a:latin typeface="Courier New" charset="0"/>
                <a:cs typeface="Arial" charset="0"/>
              </a:rPr>
              <a:t>try</a:t>
            </a:r>
            <a:r>
              <a:rPr lang="en-US" sz="2800">
                <a:latin typeface="Arial" charset="0"/>
                <a:cs typeface="Arial" charset="0"/>
              </a:rPr>
              <a:t> block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Exceptions caught at an inner level can be passed up to a </a:t>
            </a:r>
            <a:r>
              <a:rPr lang="en-US" sz="2800">
                <a:latin typeface="Courier New" charset="0"/>
                <a:cs typeface="Arial" charset="0"/>
              </a:rPr>
              <a:t>catch</a:t>
            </a:r>
            <a:r>
              <a:rPr lang="en-US" sz="2800">
                <a:latin typeface="Arial" charset="0"/>
                <a:cs typeface="Arial" charset="0"/>
              </a:rPr>
              <a:t> block at an outer level: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en-US" sz="2400">
                <a:latin typeface="Courier New" charset="0"/>
                <a:cs typeface="Arial" charset="0"/>
              </a:rPr>
              <a:t>catch ( )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    ...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	  throw; 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r>
              <a:rPr lang="en-US" sz="2400">
                <a:latin typeface="Courier New" charset="0"/>
                <a:cs typeface="Arial" charset="0"/>
              </a:rPr>
              <a:t>// pass exception up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>
                <a:latin typeface="Courier New" charset="0"/>
                <a:cs typeface="Arial" charset="0"/>
              </a:rPr>
              <a:t>	}         // to next level </a:t>
            </a: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321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HW for Monday (pick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3"/>
          <a:stretch/>
        </p:blipFill>
        <p:spPr>
          <a:xfrm>
            <a:off x="1610228" y="1600200"/>
            <a:ext cx="7140072" cy="494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3716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13006" y="990600"/>
            <a:ext cx="5130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Lunar Lander media are in folder “Space-HW-Media”</a:t>
            </a:r>
          </a:p>
          <a:p>
            <a:r>
              <a:rPr lang="en-US" dirty="0" smtClean="0"/>
              <a:t>On Google Drive</a:t>
            </a:r>
            <a:endParaRPr lang="en-US" dirty="0"/>
          </a:p>
        </p:txBody>
      </p:sp>
      <p:pic>
        <p:nvPicPr>
          <p:cNvPr id="7" name="Picture 6" descr="lunar surfac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" y="0"/>
            <a:ext cx="1752600" cy="1314450"/>
          </a:xfrm>
          <a:prstGeom prst="rect">
            <a:avLst/>
          </a:prstGeom>
        </p:spPr>
      </p:pic>
      <p:pic>
        <p:nvPicPr>
          <p:cNvPr id="8" name="Picture 7" descr="lunar lander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382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7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55928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9296"/>
            <a:ext cx="3716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477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1"/>
            <a:ext cx="5334000" cy="5491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371654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096000"/>
            <a:ext cx="719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a class that handles a </a:t>
            </a:r>
            <a:r>
              <a:rPr lang="en-US" dirty="0" err="1" smtClean="0"/>
              <a:t>GamePlayer</a:t>
            </a:r>
            <a:r>
              <a:rPr lang="en-US" dirty="0" smtClean="0"/>
              <a:t>, or lunar lander exception, like the</a:t>
            </a:r>
          </a:p>
          <a:p>
            <a:r>
              <a:rPr lang="en-US" dirty="0"/>
              <a:t>r</a:t>
            </a:r>
            <a:r>
              <a:rPr lang="en-US" dirty="0" smtClean="0"/>
              <a:t>ectangle exception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9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change a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size?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agk::SetVirtualJoystickSize</a:t>
            </a:r>
            <a:r>
              <a:rPr lang="en-US">
                <a:latin typeface="Times New Roman" charset="0"/>
                <a:cs typeface="Arial" charset="0"/>
              </a:rPr>
              <a:t> Passing the following arguments: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index number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new </a:t>
            </a:r>
            <a:r>
              <a:rPr lang="en-US">
                <a:latin typeface="Times New Roman" charset="0"/>
                <a:ea typeface="ＭＳ Ｐゴシック" charset="0"/>
                <a:cs typeface="Courier New" charset="0"/>
              </a:rPr>
              <a:t>size</a:t>
            </a:r>
            <a:endParaRPr lang="en-US">
              <a:latin typeface="Times New Roman" charset="0"/>
              <a:cs typeface="Arial" charset="0"/>
            </a:endParaRP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2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agk::SetVirtualJoystickSize(1,200);</a:t>
            </a:r>
          </a:p>
        </p:txBody>
      </p:sp>
    </p:spTree>
    <p:extLst>
      <p:ext uri="{BB962C8B-B14F-4D97-AF65-F5344CB8AC3E}">
        <p14:creationId xmlns:p14="http://schemas.microsoft.com/office/powerpoint/2010/main" val="54200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8.3 Virtual Joysticks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Arial" charset="0"/>
              </a:rPr>
              <a:t>How do you change the transparency of a virtual joystick?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Call </a:t>
            </a:r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agk::SetVirtualJoystickAlpha</a:t>
            </a:r>
            <a:r>
              <a:rPr lang="en-US">
                <a:latin typeface="Times New Roman" charset="0"/>
                <a:cs typeface="Arial" charset="0"/>
              </a:rPr>
              <a:t> Passing the following arguments: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The virtual joystick</a:t>
            </a:r>
            <a:r>
              <a:rPr lang="ja-JP" altLang="en-US">
                <a:latin typeface="Times New Roman" charset="0"/>
                <a:cs typeface="Arial" charset="0"/>
              </a:rPr>
              <a:t>’</a:t>
            </a:r>
            <a:r>
              <a:rPr lang="en-US">
                <a:latin typeface="Times New Roman" charset="0"/>
                <a:cs typeface="Arial" charset="0"/>
              </a:rPr>
              <a:t>s index number</a:t>
            </a:r>
          </a:p>
          <a:p>
            <a:pPr lvl="2"/>
            <a:r>
              <a:rPr lang="en-US">
                <a:latin typeface="Times New Roman" charset="0"/>
                <a:cs typeface="Arial" charset="0"/>
              </a:rPr>
              <a:t>A value (0 – 255) for the alpha channel</a:t>
            </a:r>
          </a:p>
          <a:p>
            <a:pPr lvl="1"/>
            <a:r>
              <a:rPr lang="en-US">
                <a:latin typeface="Times New Roman" charset="0"/>
                <a:cs typeface="Arial" charset="0"/>
              </a:rPr>
              <a:t>For example:</a:t>
            </a:r>
          </a:p>
          <a:p>
            <a:pPr lvl="2"/>
            <a:r>
              <a:rPr lang="en-US">
                <a:latin typeface="Courier New" charset="0"/>
                <a:ea typeface="ＭＳ Ｐゴシック" charset="0"/>
                <a:cs typeface="Courier New" charset="0"/>
              </a:rPr>
              <a:t>agk::SetVirtualJoystickAlpha(1,255);</a:t>
            </a:r>
          </a:p>
        </p:txBody>
      </p:sp>
    </p:spTree>
    <p:extLst>
      <p:ext uri="{BB962C8B-B14F-4D97-AF65-F5344CB8AC3E}">
        <p14:creationId xmlns:p14="http://schemas.microsoft.com/office/powerpoint/2010/main" val="13815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addis_PL PPT template">
  <a:themeElements>
    <a:clrScheme name="1_Gaddis_PL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addis_PL PPT template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1_Gaddis_PL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3787</Words>
  <Application>Microsoft Macintosh PowerPoint</Application>
  <PresentationFormat>On-screen Show (4:3)</PresentationFormat>
  <Paragraphs>622</Paragraphs>
  <Slides>73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Office Theme</vt:lpstr>
      <vt:lpstr>template</vt:lpstr>
      <vt:lpstr>1_template</vt:lpstr>
      <vt:lpstr>2_template</vt:lpstr>
      <vt:lpstr>1_Gaddis_PL PPT template</vt:lpstr>
      <vt:lpstr>1_Office Theme</vt:lpstr>
      <vt:lpstr> C++ is Fun – Part 11 at Turbine/Warner Bros.!</vt:lpstr>
      <vt:lpstr>Syllabus</vt:lpstr>
      <vt:lpstr>Using the Virtual JoyStick and Keyboard directional controls with App Game Kit</vt:lpstr>
      <vt:lpstr>8.3 Virtual Joysticks</vt:lpstr>
      <vt:lpstr>8.3 Virtual Joysticks</vt:lpstr>
      <vt:lpstr>PowerPoint Presentation</vt:lpstr>
      <vt:lpstr>8.3 Virtual Joysticks</vt:lpstr>
      <vt:lpstr>8.3 Virtual Joysticks</vt:lpstr>
      <vt:lpstr>8.3 Virtual Joysticks</vt:lpstr>
      <vt:lpstr>8.3 Virtual Joysticks</vt:lpstr>
      <vt:lpstr>8.3 Virtual Joysticks</vt:lpstr>
      <vt:lpstr>8.3 Virtual Joysticks</vt:lpstr>
      <vt:lpstr>8.3 Virtual Joysticks</vt:lpstr>
      <vt:lpstr>8.3 Virtual Joysticks</vt:lpstr>
      <vt:lpstr>8.3 Virtual Joysticks</vt:lpstr>
      <vt:lpstr>8.3 Virtual Joysticks</vt:lpstr>
      <vt:lpstr>PowerPoint Presentation</vt:lpstr>
      <vt:lpstr>PowerPoint Presentation</vt:lpstr>
      <vt:lpstr>PowerPoint Presentation</vt:lpstr>
      <vt:lpstr>Class Exercise: VirtualJoystick folder in Google Drive</vt:lpstr>
      <vt:lpstr>8.4 The Keyboard</vt:lpstr>
      <vt:lpstr>Program 8-6 (DirectionKeys, partial listing)</vt:lpstr>
      <vt:lpstr>8.4 The Keyboard</vt:lpstr>
      <vt:lpstr>8.4 The Keyboard</vt:lpstr>
      <vt:lpstr>8.4 The Keyboard</vt:lpstr>
      <vt:lpstr>Class Exercise: DirectionKeys folder in Google Drive</vt:lpstr>
      <vt:lpstr>Program 8-7 (LastKeyPressed, partial listing)</vt:lpstr>
      <vt:lpstr>Woah crazy online game using Unity Web Player!! (http://unity3d.com/webplayer/)</vt:lpstr>
      <vt:lpstr>Class Templates vs. Function Templates</vt:lpstr>
      <vt:lpstr>Function Templates</vt:lpstr>
      <vt:lpstr>Function Template Example</vt:lpstr>
      <vt:lpstr>Function Template Example</vt:lpstr>
      <vt:lpstr>Function Template Notes</vt:lpstr>
      <vt:lpstr>Function Template Notes</vt:lpstr>
      <vt:lpstr>Function Template Notes</vt:lpstr>
      <vt:lpstr>Function Template Notes</vt:lpstr>
      <vt:lpstr>Where to Start  When Defining Templates</vt:lpstr>
      <vt:lpstr>Class Templates</vt:lpstr>
      <vt:lpstr>Class Template Example</vt:lpstr>
      <vt:lpstr>Class Template Example</vt:lpstr>
      <vt:lpstr>Class Templates and Inheritance</vt:lpstr>
      <vt:lpstr>More Details of the Standard Template Library</vt:lpstr>
      <vt:lpstr>Standard Template Library</vt:lpstr>
      <vt:lpstr>Containers</vt:lpstr>
      <vt:lpstr>Iterators</vt:lpstr>
      <vt:lpstr>Algorithms</vt:lpstr>
      <vt:lpstr>Exceptions to the norm</vt:lpstr>
      <vt:lpstr>Exceptions</vt:lpstr>
      <vt:lpstr>Exceptions - Terminology</vt:lpstr>
      <vt:lpstr>Exceptions – Key Words</vt:lpstr>
      <vt:lpstr>Exceptions – Flow of Control</vt:lpstr>
      <vt:lpstr>Exceptions – Example (1)</vt:lpstr>
      <vt:lpstr>Exceptions – Example (2)</vt:lpstr>
      <vt:lpstr>Exceptions – What Happens</vt:lpstr>
      <vt:lpstr>PowerPoint Presentation</vt:lpstr>
      <vt:lpstr>PowerPoint Presentation</vt:lpstr>
      <vt:lpstr>PowerPoint Presentation</vt:lpstr>
      <vt:lpstr>PowerPoint Presentation</vt:lpstr>
      <vt:lpstr>Exceptions - Notes</vt:lpstr>
      <vt:lpstr>Exception Not Caught?</vt:lpstr>
      <vt:lpstr>Exceptions and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After catch Block?</vt:lpstr>
      <vt:lpstr>Nested try Blocks</vt:lpstr>
      <vt:lpstr>HW for Monday (pick 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588</cp:revision>
  <cp:lastPrinted>2013-04-29T19:33:26Z</cp:lastPrinted>
  <dcterms:created xsi:type="dcterms:W3CDTF">2013-03-24T23:10:07Z</dcterms:created>
  <dcterms:modified xsi:type="dcterms:W3CDTF">2013-05-01T20:17:09Z</dcterms:modified>
</cp:coreProperties>
</file>